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2" r:id="rId2"/>
    <p:sldId id="274" r:id="rId3"/>
    <p:sldId id="284" r:id="rId4"/>
    <p:sldId id="270" r:id="rId5"/>
    <p:sldId id="286" r:id="rId6"/>
    <p:sldId id="301" r:id="rId7"/>
    <p:sldId id="297" r:id="rId8"/>
    <p:sldId id="287" r:id="rId9"/>
    <p:sldId id="289" r:id="rId10"/>
    <p:sldId id="290" r:id="rId11"/>
    <p:sldId id="291" r:id="rId12"/>
    <p:sldId id="292" r:id="rId13"/>
    <p:sldId id="298" r:id="rId14"/>
    <p:sldId id="294" r:id="rId15"/>
    <p:sldId id="300" r:id="rId16"/>
    <p:sldId id="278" r:id="rId17"/>
    <p:sldId id="288" r:id="rId18"/>
    <p:sldId id="302" r:id="rId19"/>
    <p:sldId id="262" r:id="rId20"/>
    <p:sldId id="277" r:id="rId21"/>
    <p:sldId id="304" r:id="rId22"/>
    <p:sldId id="303" r:id="rId23"/>
    <p:sldId id="306" r:id="rId24"/>
    <p:sldId id="305" r:id="rId25"/>
    <p:sldId id="307" r:id="rId26"/>
    <p:sldId id="28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66CCFF"/>
    <a:srgbClr val="0099FF"/>
    <a:srgbClr val="FFCC00"/>
    <a:srgbClr val="6600CC"/>
    <a:srgbClr val="CC0099"/>
    <a:srgbClr val="0066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4D7DE8-5FBD-48EE-BD9F-BE9C63EBBEB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8B6FD7EF-658D-44CA-BFAB-73596C3B2F8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Состав семьи</a:t>
          </a:r>
        </a:p>
      </dgm:t>
    </dgm:pt>
    <dgm:pt modelId="{B6689B31-29D3-4CDE-84EA-B547A23669CC}" type="parTrans" cxnId="{83F5CF82-D436-4D13-954C-445C752BD87F}">
      <dgm:prSet/>
      <dgm:spPr/>
      <dgm:t>
        <a:bodyPr/>
        <a:lstStyle/>
        <a:p>
          <a:endParaRPr lang="ru-RU"/>
        </a:p>
      </dgm:t>
    </dgm:pt>
    <dgm:pt modelId="{4052564B-B787-4444-99DB-34A9D794D916}" type="sibTrans" cxnId="{83F5CF82-D436-4D13-954C-445C752BD87F}">
      <dgm:prSet/>
      <dgm:spPr/>
      <dgm:t>
        <a:bodyPr/>
        <a:lstStyle/>
        <a:p>
          <a:endParaRPr lang="ru-RU"/>
        </a:p>
      </dgm:t>
    </dgm:pt>
    <dgm:pt modelId="{1F2FD604-DE41-478D-9437-2DB9D8188DD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Супруги</a:t>
          </a:r>
        </a:p>
      </dgm:t>
    </dgm:pt>
    <dgm:pt modelId="{4043F04B-E6EB-49A6-82E7-13F706C9BA2E}" type="parTrans" cxnId="{E95E2B42-46CA-43FB-A552-14FF15667946}">
      <dgm:prSet/>
      <dgm:spPr/>
      <dgm:t>
        <a:bodyPr/>
        <a:lstStyle/>
        <a:p>
          <a:endParaRPr lang="ru-RU"/>
        </a:p>
      </dgm:t>
    </dgm:pt>
    <dgm:pt modelId="{694936EA-3618-4CB9-8E80-812637694804}" type="sibTrans" cxnId="{E95E2B42-46CA-43FB-A552-14FF15667946}">
      <dgm:prSet/>
      <dgm:spPr/>
      <dgm:t>
        <a:bodyPr/>
        <a:lstStyle/>
        <a:p>
          <a:endParaRPr lang="ru-RU"/>
        </a:p>
      </dgm:t>
    </dgm:pt>
    <dgm:pt modelId="{E30DE54A-B8B8-4EED-875E-A1DBD599B33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Родители</a:t>
          </a:r>
        </a:p>
      </dgm:t>
    </dgm:pt>
    <dgm:pt modelId="{4616D0EB-AC1E-4A67-94A9-955DBBA57A91}" type="parTrans" cxnId="{85AEC9E6-2AAE-4FBD-A61A-B1EE3892FB90}">
      <dgm:prSet/>
      <dgm:spPr/>
      <dgm:t>
        <a:bodyPr/>
        <a:lstStyle/>
        <a:p>
          <a:endParaRPr lang="ru-RU"/>
        </a:p>
      </dgm:t>
    </dgm:pt>
    <dgm:pt modelId="{D480B5C5-7499-4811-BF19-E29F29049AA7}" type="sibTrans" cxnId="{85AEC9E6-2AAE-4FBD-A61A-B1EE3892FB90}">
      <dgm:prSet/>
      <dgm:spPr/>
      <dgm:t>
        <a:bodyPr/>
        <a:lstStyle/>
        <a:p>
          <a:endParaRPr lang="ru-RU"/>
        </a:p>
      </dgm:t>
    </dgm:pt>
    <dgm:pt modelId="{22CF4E85-B083-47A6-AC47-D416810A979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Дети</a:t>
          </a:r>
        </a:p>
      </dgm:t>
    </dgm:pt>
    <dgm:pt modelId="{C059FF1D-3420-454C-8C7B-2818942EFDEA}" type="parTrans" cxnId="{44A2DA55-3866-4C45-BCBD-E6115F5A23F7}">
      <dgm:prSet/>
      <dgm:spPr/>
      <dgm:t>
        <a:bodyPr/>
        <a:lstStyle/>
        <a:p>
          <a:endParaRPr lang="ru-RU"/>
        </a:p>
      </dgm:t>
    </dgm:pt>
    <dgm:pt modelId="{DCE85E4F-AF64-435D-BC72-6A6E87B88941}" type="sibTrans" cxnId="{44A2DA55-3866-4C45-BCBD-E6115F5A23F7}">
      <dgm:prSet/>
      <dgm:spPr/>
      <dgm:t>
        <a:bodyPr/>
        <a:lstStyle/>
        <a:p>
          <a:endParaRPr lang="ru-RU"/>
        </a:p>
      </dgm:t>
    </dgm:pt>
    <dgm:pt modelId="{124D26BA-273E-4D17-8D24-09420A8B4D4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Иные родственники,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ведущие с ними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совместное хозяйство</a:t>
          </a:r>
        </a:p>
      </dgm:t>
    </dgm:pt>
    <dgm:pt modelId="{58667CAE-1F02-44AF-8719-83D4A1707287}" type="parTrans" cxnId="{0957E728-F302-4D06-BC87-B4EDFE679B22}">
      <dgm:prSet/>
      <dgm:spPr/>
      <dgm:t>
        <a:bodyPr/>
        <a:lstStyle/>
        <a:p>
          <a:endParaRPr lang="ru-RU"/>
        </a:p>
      </dgm:t>
    </dgm:pt>
    <dgm:pt modelId="{03C3E41D-DC74-485E-B1AF-9AD9B41572B2}" type="sibTrans" cxnId="{0957E728-F302-4D06-BC87-B4EDFE679B22}">
      <dgm:prSet/>
      <dgm:spPr/>
      <dgm:t>
        <a:bodyPr/>
        <a:lstStyle/>
        <a:p>
          <a:endParaRPr lang="ru-RU"/>
        </a:p>
      </dgm:t>
    </dgm:pt>
    <dgm:pt modelId="{AE94F761-6573-4E1A-AC9D-83C296EDC51B}" type="pres">
      <dgm:prSet presAssocID="{264D7DE8-5FBD-48EE-BD9F-BE9C63EBBEB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1E831C9-8D00-4D5D-8C48-7DEE151A8471}" type="pres">
      <dgm:prSet presAssocID="{8B6FD7EF-658D-44CA-BFAB-73596C3B2F82}" presName="hierRoot1" presStyleCnt="0">
        <dgm:presLayoutVars>
          <dgm:hierBranch/>
        </dgm:presLayoutVars>
      </dgm:prSet>
      <dgm:spPr/>
    </dgm:pt>
    <dgm:pt modelId="{A1A2ADA4-3EA5-4B4A-97DB-DE903AC113C8}" type="pres">
      <dgm:prSet presAssocID="{8B6FD7EF-658D-44CA-BFAB-73596C3B2F82}" presName="rootComposite1" presStyleCnt="0"/>
      <dgm:spPr/>
    </dgm:pt>
    <dgm:pt modelId="{6F8E4430-E19D-4B4D-B6ED-73E90AD4BFB9}" type="pres">
      <dgm:prSet presAssocID="{8B6FD7EF-658D-44CA-BFAB-73596C3B2F8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DB3AD7-75C5-447E-A8F7-6E194E67B5D0}" type="pres">
      <dgm:prSet presAssocID="{8B6FD7EF-658D-44CA-BFAB-73596C3B2F8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B329B1F-F975-4455-98A5-C33D645CC408}" type="pres">
      <dgm:prSet presAssocID="{8B6FD7EF-658D-44CA-BFAB-73596C3B2F82}" presName="hierChild2" presStyleCnt="0"/>
      <dgm:spPr/>
    </dgm:pt>
    <dgm:pt modelId="{CD200FE6-5E09-4E81-BD61-EF02142A459B}" type="pres">
      <dgm:prSet presAssocID="{4043F04B-E6EB-49A6-82E7-13F706C9BA2E}" presName="Name35" presStyleLbl="parChTrans1D2" presStyleIdx="0" presStyleCnt="4"/>
      <dgm:spPr/>
      <dgm:t>
        <a:bodyPr/>
        <a:lstStyle/>
        <a:p>
          <a:endParaRPr lang="ru-RU"/>
        </a:p>
      </dgm:t>
    </dgm:pt>
    <dgm:pt modelId="{6DF439DD-1EAB-4FA8-977B-C55E399882FA}" type="pres">
      <dgm:prSet presAssocID="{1F2FD604-DE41-478D-9437-2DB9D8188DDF}" presName="hierRoot2" presStyleCnt="0">
        <dgm:presLayoutVars>
          <dgm:hierBranch/>
        </dgm:presLayoutVars>
      </dgm:prSet>
      <dgm:spPr/>
    </dgm:pt>
    <dgm:pt modelId="{E81693F3-186F-4DD2-8901-3FDC2334D321}" type="pres">
      <dgm:prSet presAssocID="{1F2FD604-DE41-478D-9437-2DB9D8188DDF}" presName="rootComposite" presStyleCnt="0"/>
      <dgm:spPr/>
    </dgm:pt>
    <dgm:pt modelId="{7C4BCC4E-A125-4F3A-8E3F-D425F72CF015}" type="pres">
      <dgm:prSet presAssocID="{1F2FD604-DE41-478D-9437-2DB9D8188DDF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F9A12F-0DA4-4635-837F-BC9002D47449}" type="pres">
      <dgm:prSet presAssocID="{1F2FD604-DE41-478D-9437-2DB9D8188DDF}" presName="rootConnector" presStyleLbl="node2" presStyleIdx="0" presStyleCnt="4"/>
      <dgm:spPr/>
      <dgm:t>
        <a:bodyPr/>
        <a:lstStyle/>
        <a:p>
          <a:endParaRPr lang="ru-RU"/>
        </a:p>
      </dgm:t>
    </dgm:pt>
    <dgm:pt modelId="{BB1AAFD8-4DB7-42FF-84A4-99B96F655A0C}" type="pres">
      <dgm:prSet presAssocID="{1F2FD604-DE41-478D-9437-2DB9D8188DDF}" presName="hierChild4" presStyleCnt="0"/>
      <dgm:spPr/>
    </dgm:pt>
    <dgm:pt modelId="{0DB15B4D-8153-4418-BDD4-6105BBB38F7A}" type="pres">
      <dgm:prSet presAssocID="{1F2FD604-DE41-478D-9437-2DB9D8188DDF}" presName="hierChild5" presStyleCnt="0"/>
      <dgm:spPr/>
    </dgm:pt>
    <dgm:pt modelId="{1AE7DE56-AE2A-4201-B5DE-E3EA7C113AC1}" type="pres">
      <dgm:prSet presAssocID="{4616D0EB-AC1E-4A67-94A9-955DBBA57A91}" presName="Name35" presStyleLbl="parChTrans1D2" presStyleIdx="1" presStyleCnt="4"/>
      <dgm:spPr/>
      <dgm:t>
        <a:bodyPr/>
        <a:lstStyle/>
        <a:p>
          <a:endParaRPr lang="ru-RU"/>
        </a:p>
      </dgm:t>
    </dgm:pt>
    <dgm:pt modelId="{CFD0D599-8601-44D7-9076-12F3F93086DF}" type="pres">
      <dgm:prSet presAssocID="{E30DE54A-B8B8-4EED-875E-A1DBD599B339}" presName="hierRoot2" presStyleCnt="0">
        <dgm:presLayoutVars>
          <dgm:hierBranch/>
        </dgm:presLayoutVars>
      </dgm:prSet>
      <dgm:spPr/>
    </dgm:pt>
    <dgm:pt modelId="{E69462EF-33A2-4E3E-90D9-C490AC61A69D}" type="pres">
      <dgm:prSet presAssocID="{E30DE54A-B8B8-4EED-875E-A1DBD599B339}" presName="rootComposite" presStyleCnt="0"/>
      <dgm:spPr/>
    </dgm:pt>
    <dgm:pt modelId="{C91C0B5C-A1D1-4A44-96C8-82E1315752B8}" type="pres">
      <dgm:prSet presAssocID="{E30DE54A-B8B8-4EED-875E-A1DBD599B339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E53077-B164-4260-94E3-CC3CAAD18C93}" type="pres">
      <dgm:prSet presAssocID="{E30DE54A-B8B8-4EED-875E-A1DBD599B339}" presName="rootConnector" presStyleLbl="node2" presStyleIdx="1" presStyleCnt="4"/>
      <dgm:spPr/>
      <dgm:t>
        <a:bodyPr/>
        <a:lstStyle/>
        <a:p>
          <a:endParaRPr lang="ru-RU"/>
        </a:p>
      </dgm:t>
    </dgm:pt>
    <dgm:pt modelId="{528A08FC-8350-4D00-AEBF-C29197D2189F}" type="pres">
      <dgm:prSet presAssocID="{E30DE54A-B8B8-4EED-875E-A1DBD599B339}" presName="hierChild4" presStyleCnt="0"/>
      <dgm:spPr/>
    </dgm:pt>
    <dgm:pt modelId="{A6F79C5D-61F4-4948-8394-92C4D34649E3}" type="pres">
      <dgm:prSet presAssocID="{E30DE54A-B8B8-4EED-875E-A1DBD599B339}" presName="hierChild5" presStyleCnt="0"/>
      <dgm:spPr/>
    </dgm:pt>
    <dgm:pt modelId="{531EA742-392B-4BCB-8035-714E458138F3}" type="pres">
      <dgm:prSet presAssocID="{C059FF1D-3420-454C-8C7B-2818942EFDEA}" presName="Name35" presStyleLbl="parChTrans1D2" presStyleIdx="2" presStyleCnt="4"/>
      <dgm:spPr/>
      <dgm:t>
        <a:bodyPr/>
        <a:lstStyle/>
        <a:p>
          <a:endParaRPr lang="ru-RU"/>
        </a:p>
      </dgm:t>
    </dgm:pt>
    <dgm:pt modelId="{ACCEC43B-B58E-4035-8546-221C4F722844}" type="pres">
      <dgm:prSet presAssocID="{22CF4E85-B083-47A6-AC47-D416810A9799}" presName="hierRoot2" presStyleCnt="0">
        <dgm:presLayoutVars>
          <dgm:hierBranch/>
        </dgm:presLayoutVars>
      </dgm:prSet>
      <dgm:spPr/>
    </dgm:pt>
    <dgm:pt modelId="{54E40089-84A3-4E9F-9060-95BAEB6AA00B}" type="pres">
      <dgm:prSet presAssocID="{22CF4E85-B083-47A6-AC47-D416810A9799}" presName="rootComposite" presStyleCnt="0"/>
      <dgm:spPr/>
    </dgm:pt>
    <dgm:pt modelId="{F89EBD8E-8FAC-470B-8C0C-8365454357D0}" type="pres">
      <dgm:prSet presAssocID="{22CF4E85-B083-47A6-AC47-D416810A9799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260D0D-E965-4AF6-B76D-25B6D31324E1}" type="pres">
      <dgm:prSet presAssocID="{22CF4E85-B083-47A6-AC47-D416810A9799}" presName="rootConnector" presStyleLbl="node2" presStyleIdx="2" presStyleCnt="4"/>
      <dgm:spPr/>
      <dgm:t>
        <a:bodyPr/>
        <a:lstStyle/>
        <a:p>
          <a:endParaRPr lang="ru-RU"/>
        </a:p>
      </dgm:t>
    </dgm:pt>
    <dgm:pt modelId="{A36AE9FA-5A53-4DDC-890F-954798A580F3}" type="pres">
      <dgm:prSet presAssocID="{22CF4E85-B083-47A6-AC47-D416810A9799}" presName="hierChild4" presStyleCnt="0"/>
      <dgm:spPr/>
    </dgm:pt>
    <dgm:pt modelId="{67F42A13-F2A3-4707-9BEC-A963AA4863D1}" type="pres">
      <dgm:prSet presAssocID="{22CF4E85-B083-47A6-AC47-D416810A9799}" presName="hierChild5" presStyleCnt="0"/>
      <dgm:spPr/>
    </dgm:pt>
    <dgm:pt modelId="{7BB0B2B9-CF59-4213-831A-9F8203929610}" type="pres">
      <dgm:prSet presAssocID="{58667CAE-1F02-44AF-8719-83D4A1707287}" presName="Name35" presStyleLbl="parChTrans1D2" presStyleIdx="3" presStyleCnt="4"/>
      <dgm:spPr/>
      <dgm:t>
        <a:bodyPr/>
        <a:lstStyle/>
        <a:p>
          <a:endParaRPr lang="ru-RU"/>
        </a:p>
      </dgm:t>
    </dgm:pt>
    <dgm:pt modelId="{B1B40844-822E-44DB-9344-996D71B66C75}" type="pres">
      <dgm:prSet presAssocID="{124D26BA-273E-4D17-8D24-09420A8B4D4D}" presName="hierRoot2" presStyleCnt="0">
        <dgm:presLayoutVars>
          <dgm:hierBranch/>
        </dgm:presLayoutVars>
      </dgm:prSet>
      <dgm:spPr/>
    </dgm:pt>
    <dgm:pt modelId="{B867EF59-1CFF-4268-8558-87A5E291962A}" type="pres">
      <dgm:prSet presAssocID="{124D26BA-273E-4D17-8D24-09420A8B4D4D}" presName="rootComposite" presStyleCnt="0"/>
      <dgm:spPr/>
    </dgm:pt>
    <dgm:pt modelId="{E7439E9B-5048-4FE7-9542-985727A794E1}" type="pres">
      <dgm:prSet presAssocID="{124D26BA-273E-4D17-8D24-09420A8B4D4D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6CD679-CADC-49C8-9274-DCE8AFCEABA1}" type="pres">
      <dgm:prSet presAssocID="{124D26BA-273E-4D17-8D24-09420A8B4D4D}" presName="rootConnector" presStyleLbl="node2" presStyleIdx="3" presStyleCnt="4"/>
      <dgm:spPr/>
      <dgm:t>
        <a:bodyPr/>
        <a:lstStyle/>
        <a:p>
          <a:endParaRPr lang="ru-RU"/>
        </a:p>
      </dgm:t>
    </dgm:pt>
    <dgm:pt modelId="{985BC5C8-0E35-4420-BF38-CECE22FD0622}" type="pres">
      <dgm:prSet presAssocID="{124D26BA-273E-4D17-8D24-09420A8B4D4D}" presName="hierChild4" presStyleCnt="0"/>
      <dgm:spPr/>
    </dgm:pt>
    <dgm:pt modelId="{66E27942-D747-4A22-9BFB-2C686D229C1D}" type="pres">
      <dgm:prSet presAssocID="{124D26BA-273E-4D17-8D24-09420A8B4D4D}" presName="hierChild5" presStyleCnt="0"/>
      <dgm:spPr/>
    </dgm:pt>
    <dgm:pt modelId="{E4D0C862-0D0A-468E-90DC-D9D91F5C4972}" type="pres">
      <dgm:prSet presAssocID="{8B6FD7EF-658D-44CA-BFAB-73596C3B2F82}" presName="hierChild3" presStyleCnt="0"/>
      <dgm:spPr/>
    </dgm:pt>
  </dgm:ptLst>
  <dgm:cxnLst>
    <dgm:cxn modelId="{70869C65-B6DD-408D-94AA-AB19BA4F7ECB}" type="presOf" srcId="{264D7DE8-5FBD-48EE-BD9F-BE9C63EBBEB6}" destId="{AE94F761-6573-4E1A-AC9D-83C296EDC51B}" srcOrd="0" destOrd="0" presId="urn:microsoft.com/office/officeart/2005/8/layout/orgChart1"/>
    <dgm:cxn modelId="{1CE29F1B-F0A2-459E-A5A9-71C3FED53B7B}" type="presOf" srcId="{124D26BA-273E-4D17-8D24-09420A8B4D4D}" destId="{966CD679-CADC-49C8-9274-DCE8AFCEABA1}" srcOrd="1" destOrd="0" presId="urn:microsoft.com/office/officeart/2005/8/layout/orgChart1"/>
    <dgm:cxn modelId="{91F8A4CF-69A3-41AF-BC40-39AAB9A5F34D}" type="presOf" srcId="{1F2FD604-DE41-478D-9437-2DB9D8188DDF}" destId="{8DF9A12F-0DA4-4635-837F-BC9002D47449}" srcOrd="1" destOrd="0" presId="urn:microsoft.com/office/officeart/2005/8/layout/orgChart1"/>
    <dgm:cxn modelId="{00F201A8-CE4A-433F-89DD-FDF9CA36E9E4}" type="presOf" srcId="{124D26BA-273E-4D17-8D24-09420A8B4D4D}" destId="{E7439E9B-5048-4FE7-9542-985727A794E1}" srcOrd="0" destOrd="0" presId="urn:microsoft.com/office/officeart/2005/8/layout/orgChart1"/>
    <dgm:cxn modelId="{61DA9719-D573-4063-8C65-62616ABB84CF}" type="presOf" srcId="{4616D0EB-AC1E-4A67-94A9-955DBBA57A91}" destId="{1AE7DE56-AE2A-4201-B5DE-E3EA7C113AC1}" srcOrd="0" destOrd="0" presId="urn:microsoft.com/office/officeart/2005/8/layout/orgChart1"/>
    <dgm:cxn modelId="{E95E2B42-46CA-43FB-A552-14FF15667946}" srcId="{8B6FD7EF-658D-44CA-BFAB-73596C3B2F82}" destId="{1F2FD604-DE41-478D-9437-2DB9D8188DDF}" srcOrd="0" destOrd="0" parTransId="{4043F04B-E6EB-49A6-82E7-13F706C9BA2E}" sibTransId="{694936EA-3618-4CB9-8E80-812637694804}"/>
    <dgm:cxn modelId="{A874FDD9-DA9D-4F56-9573-BE7EE33F2F5F}" type="presOf" srcId="{4043F04B-E6EB-49A6-82E7-13F706C9BA2E}" destId="{CD200FE6-5E09-4E81-BD61-EF02142A459B}" srcOrd="0" destOrd="0" presId="urn:microsoft.com/office/officeart/2005/8/layout/orgChart1"/>
    <dgm:cxn modelId="{A00FF26E-A8AA-4B08-A699-C7B8918BC5FB}" type="presOf" srcId="{22CF4E85-B083-47A6-AC47-D416810A9799}" destId="{F89EBD8E-8FAC-470B-8C0C-8365454357D0}" srcOrd="0" destOrd="0" presId="urn:microsoft.com/office/officeart/2005/8/layout/orgChart1"/>
    <dgm:cxn modelId="{0957E728-F302-4D06-BC87-B4EDFE679B22}" srcId="{8B6FD7EF-658D-44CA-BFAB-73596C3B2F82}" destId="{124D26BA-273E-4D17-8D24-09420A8B4D4D}" srcOrd="3" destOrd="0" parTransId="{58667CAE-1F02-44AF-8719-83D4A1707287}" sibTransId="{03C3E41D-DC74-485E-B1AF-9AD9B41572B2}"/>
    <dgm:cxn modelId="{83F5CF82-D436-4D13-954C-445C752BD87F}" srcId="{264D7DE8-5FBD-48EE-BD9F-BE9C63EBBEB6}" destId="{8B6FD7EF-658D-44CA-BFAB-73596C3B2F82}" srcOrd="0" destOrd="0" parTransId="{B6689B31-29D3-4CDE-84EA-B547A23669CC}" sibTransId="{4052564B-B787-4444-99DB-34A9D794D916}"/>
    <dgm:cxn modelId="{44A2DA55-3866-4C45-BCBD-E6115F5A23F7}" srcId="{8B6FD7EF-658D-44CA-BFAB-73596C3B2F82}" destId="{22CF4E85-B083-47A6-AC47-D416810A9799}" srcOrd="2" destOrd="0" parTransId="{C059FF1D-3420-454C-8C7B-2818942EFDEA}" sibTransId="{DCE85E4F-AF64-435D-BC72-6A6E87B88941}"/>
    <dgm:cxn modelId="{44888653-E689-4320-87B5-4F8A69F695C3}" type="presOf" srcId="{22CF4E85-B083-47A6-AC47-D416810A9799}" destId="{EF260D0D-E965-4AF6-B76D-25B6D31324E1}" srcOrd="1" destOrd="0" presId="urn:microsoft.com/office/officeart/2005/8/layout/orgChart1"/>
    <dgm:cxn modelId="{3FC934EF-6D51-43F8-BD9D-D890A7BE063A}" type="presOf" srcId="{C059FF1D-3420-454C-8C7B-2818942EFDEA}" destId="{531EA742-392B-4BCB-8035-714E458138F3}" srcOrd="0" destOrd="0" presId="urn:microsoft.com/office/officeart/2005/8/layout/orgChart1"/>
    <dgm:cxn modelId="{4BD7CE79-DA42-43C9-86DA-20B87E3F7EB4}" type="presOf" srcId="{58667CAE-1F02-44AF-8719-83D4A1707287}" destId="{7BB0B2B9-CF59-4213-831A-9F8203929610}" srcOrd="0" destOrd="0" presId="urn:microsoft.com/office/officeart/2005/8/layout/orgChart1"/>
    <dgm:cxn modelId="{E69FA8F8-8015-46C1-BC26-0B0F531BD358}" type="presOf" srcId="{E30DE54A-B8B8-4EED-875E-A1DBD599B339}" destId="{FCE53077-B164-4260-94E3-CC3CAAD18C93}" srcOrd="1" destOrd="0" presId="urn:microsoft.com/office/officeart/2005/8/layout/orgChart1"/>
    <dgm:cxn modelId="{1657717E-622D-4A5A-99C6-FBE62756AF1F}" type="presOf" srcId="{1F2FD604-DE41-478D-9437-2DB9D8188DDF}" destId="{7C4BCC4E-A125-4F3A-8E3F-D425F72CF015}" srcOrd="0" destOrd="0" presId="urn:microsoft.com/office/officeart/2005/8/layout/orgChart1"/>
    <dgm:cxn modelId="{CAFF96A0-0259-48F0-8105-AB60E8E8ACD3}" type="presOf" srcId="{E30DE54A-B8B8-4EED-875E-A1DBD599B339}" destId="{C91C0B5C-A1D1-4A44-96C8-82E1315752B8}" srcOrd="0" destOrd="0" presId="urn:microsoft.com/office/officeart/2005/8/layout/orgChart1"/>
    <dgm:cxn modelId="{1BB6323E-9262-4F5A-B280-B3705D8722C6}" type="presOf" srcId="{8B6FD7EF-658D-44CA-BFAB-73596C3B2F82}" destId="{6F8E4430-E19D-4B4D-B6ED-73E90AD4BFB9}" srcOrd="0" destOrd="0" presId="urn:microsoft.com/office/officeart/2005/8/layout/orgChart1"/>
    <dgm:cxn modelId="{97128A5A-CC9B-4129-9480-55E429539645}" type="presOf" srcId="{8B6FD7EF-658D-44CA-BFAB-73596C3B2F82}" destId="{2EDB3AD7-75C5-447E-A8F7-6E194E67B5D0}" srcOrd="1" destOrd="0" presId="urn:microsoft.com/office/officeart/2005/8/layout/orgChart1"/>
    <dgm:cxn modelId="{85AEC9E6-2AAE-4FBD-A61A-B1EE3892FB90}" srcId="{8B6FD7EF-658D-44CA-BFAB-73596C3B2F82}" destId="{E30DE54A-B8B8-4EED-875E-A1DBD599B339}" srcOrd="1" destOrd="0" parTransId="{4616D0EB-AC1E-4A67-94A9-955DBBA57A91}" sibTransId="{D480B5C5-7499-4811-BF19-E29F29049AA7}"/>
    <dgm:cxn modelId="{363469F2-4B74-421E-8C0F-A577A3280AEC}" type="presParOf" srcId="{AE94F761-6573-4E1A-AC9D-83C296EDC51B}" destId="{E1E831C9-8D00-4D5D-8C48-7DEE151A8471}" srcOrd="0" destOrd="0" presId="urn:microsoft.com/office/officeart/2005/8/layout/orgChart1"/>
    <dgm:cxn modelId="{778685DC-AEEF-4279-9CFC-D38221A9F605}" type="presParOf" srcId="{E1E831C9-8D00-4D5D-8C48-7DEE151A8471}" destId="{A1A2ADA4-3EA5-4B4A-97DB-DE903AC113C8}" srcOrd="0" destOrd="0" presId="urn:microsoft.com/office/officeart/2005/8/layout/orgChart1"/>
    <dgm:cxn modelId="{F4A2CDEA-DBF0-432C-9954-31E12FFDF808}" type="presParOf" srcId="{A1A2ADA4-3EA5-4B4A-97DB-DE903AC113C8}" destId="{6F8E4430-E19D-4B4D-B6ED-73E90AD4BFB9}" srcOrd="0" destOrd="0" presId="urn:microsoft.com/office/officeart/2005/8/layout/orgChart1"/>
    <dgm:cxn modelId="{A1048C2D-999A-4362-8B92-8106BAA67B87}" type="presParOf" srcId="{A1A2ADA4-3EA5-4B4A-97DB-DE903AC113C8}" destId="{2EDB3AD7-75C5-447E-A8F7-6E194E67B5D0}" srcOrd="1" destOrd="0" presId="urn:microsoft.com/office/officeart/2005/8/layout/orgChart1"/>
    <dgm:cxn modelId="{4E3BB8BE-1FC0-4B50-98FE-B059E1705E00}" type="presParOf" srcId="{E1E831C9-8D00-4D5D-8C48-7DEE151A8471}" destId="{DB329B1F-F975-4455-98A5-C33D645CC408}" srcOrd="1" destOrd="0" presId="urn:microsoft.com/office/officeart/2005/8/layout/orgChart1"/>
    <dgm:cxn modelId="{F1F707B7-0F6A-43C2-9305-96291422E02C}" type="presParOf" srcId="{DB329B1F-F975-4455-98A5-C33D645CC408}" destId="{CD200FE6-5E09-4E81-BD61-EF02142A459B}" srcOrd="0" destOrd="0" presId="urn:microsoft.com/office/officeart/2005/8/layout/orgChart1"/>
    <dgm:cxn modelId="{B74384F2-F942-427D-8173-43BA2A8D85C0}" type="presParOf" srcId="{DB329B1F-F975-4455-98A5-C33D645CC408}" destId="{6DF439DD-1EAB-4FA8-977B-C55E399882FA}" srcOrd="1" destOrd="0" presId="urn:microsoft.com/office/officeart/2005/8/layout/orgChart1"/>
    <dgm:cxn modelId="{E0DBBE2C-21C4-4D09-A8FE-B19539C7642A}" type="presParOf" srcId="{6DF439DD-1EAB-4FA8-977B-C55E399882FA}" destId="{E81693F3-186F-4DD2-8901-3FDC2334D321}" srcOrd="0" destOrd="0" presId="urn:microsoft.com/office/officeart/2005/8/layout/orgChart1"/>
    <dgm:cxn modelId="{088F1ABB-4363-4A46-B805-66E9EC441135}" type="presParOf" srcId="{E81693F3-186F-4DD2-8901-3FDC2334D321}" destId="{7C4BCC4E-A125-4F3A-8E3F-D425F72CF015}" srcOrd="0" destOrd="0" presId="urn:microsoft.com/office/officeart/2005/8/layout/orgChart1"/>
    <dgm:cxn modelId="{C2F636BB-11EF-42C4-9C2F-AF50E898AF9C}" type="presParOf" srcId="{E81693F3-186F-4DD2-8901-3FDC2334D321}" destId="{8DF9A12F-0DA4-4635-837F-BC9002D47449}" srcOrd="1" destOrd="0" presId="urn:microsoft.com/office/officeart/2005/8/layout/orgChart1"/>
    <dgm:cxn modelId="{C47A0EA3-CCF0-4AF6-8DC4-E7E6B02B8F6A}" type="presParOf" srcId="{6DF439DD-1EAB-4FA8-977B-C55E399882FA}" destId="{BB1AAFD8-4DB7-42FF-84A4-99B96F655A0C}" srcOrd="1" destOrd="0" presId="urn:microsoft.com/office/officeart/2005/8/layout/orgChart1"/>
    <dgm:cxn modelId="{CBD90AC7-BF93-4D0C-BD90-43C11CE90D9B}" type="presParOf" srcId="{6DF439DD-1EAB-4FA8-977B-C55E399882FA}" destId="{0DB15B4D-8153-4418-BDD4-6105BBB38F7A}" srcOrd="2" destOrd="0" presId="urn:microsoft.com/office/officeart/2005/8/layout/orgChart1"/>
    <dgm:cxn modelId="{0F6C54A4-E22A-444E-BE72-D2298DC89CD2}" type="presParOf" srcId="{DB329B1F-F975-4455-98A5-C33D645CC408}" destId="{1AE7DE56-AE2A-4201-B5DE-E3EA7C113AC1}" srcOrd="2" destOrd="0" presId="urn:microsoft.com/office/officeart/2005/8/layout/orgChart1"/>
    <dgm:cxn modelId="{E352A3E0-3513-4029-87B3-C0821857B0CB}" type="presParOf" srcId="{DB329B1F-F975-4455-98A5-C33D645CC408}" destId="{CFD0D599-8601-44D7-9076-12F3F93086DF}" srcOrd="3" destOrd="0" presId="urn:microsoft.com/office/officeart/2005/8/layout/orgChart1"/>
    <dgm:cxn modelId="{D2E7C66C-DAD8-401F-86AB-357B6F8CB5D8}" type="presParOf" srcId="{CFD0D599-8601-44D7-9076-12F3F93086DF}" destId="{E69462EF-33A2-4E3E-90D9-C490AC61A69D}" srcOrd="0" destOrd="0" presId="urn:microsoft.com/office/officeart/2005/8/layout/orgChart1"/>
    <dgm:cxn modelId="{7246DB91-CFE2-4EE5-BEE4-9D6DDD71E65D}" type="presParOf" srcId="{E69462EF-33A2-4E3E-90D9-C490AC61A69D}" destId="{C91C0B5C-A1D1-4A44-96C8-82E1315752B8}" srcOrd="0" destOrd="0" presId="urn:microsoft.com/office/officeart/2005/8/layout/orgChart1"/>
    <dgm:cxn modelId="{86A29366-B96E-44E7-9C22-AAAF63E83A9A}" type="presParOf" srcId="{E69462EF-33A2-4E3E-90D9-C490AC61A69D}" destId="{FCE53077-B164-4260-94E3-CC3CAAD18C93}" srcOrd="1" destOrd="0" presId="urn:microsoft.com/office/officeart/2005/8/layout/orgChart1"/>
    <dgm:cxn modelId="{4EF6DD66-6CAF-4350-9732-1F23C800721E}" type="presParOf" srcId="{CFD0D599-8601-44D7-9076-12F3F93086DF}" destId="{528A08FC-8350-4D00-AEBF-C29197D2189F}" srcOrd="1" destOrd="0" presId="urn:microsoft.com/office/officeart/2005/8/layout/orgChart1"/>
    <dgm:cxn modelId="{5EF448A0-30CE-4B06-813B-0FDD923AE996}" type="presParOf" srcId="{CFD0D599-8601-44D7-9076-12F3F93086DF}" destId="{A6F79C5D-61F4-4948-8394-92C4D34649E3}" srcOrd="2" destOrd="0" presId="urn:microsoft.com/office/officeart/2005/8/layout/orgChart1"/>
    <dgm:cxn modelId="{6BBC8A3C-AE27-4C96-8A1D-0E948C940219}" type="presParOf" srcId="{DB329B1F-F975-4455-98A5-C33D645CC408}" destId="{531EA742-392B-4BCB-8035-714E458138F3}" srcOrd="4" destOrd="0" presId="urn:microsoft.com/office/officeart/2005/8/layout/orgChart1"/>
    <dgm:cxn modelId="{334E27B9-D7D4-4812-A778-7D1A17BB3C0B}" type="presParOf" srcId="{DB329B1F-F975-4455-98A5-C33D645CC408}" destId="{ACCEC43B-B58E-4035-8546-221C4F722844}" srcOrd="5" destOrd="0" presId="urn:microsoft.com/office/officeart/2005/8/layout/orgChart1"/>
    <dgm:cxn modelId="{62F5E1FA-45CE-4EE4-853B-3595F022FEE9}" type="presParOf" srcId="{ACCEC43B-B58E-4035-8546-221C4F722844}" destId="{54E40089-84A3-4E9F-9060-95BAEB6AA00B}" srcOrd="0" destOrd="0" presId="urn:microsoft.com/office/officeart/2005/8/layout/orgChart1"/>
    <dgm:cxn modelId="{C6C08CEA-0C32-4989-971C-5C30BBB6C487}" type="presParOf" srcId="{54E40089-84A3-4E9F-9060-95BAEB6AA00B}" destId="{F89EBD8E-8FAC-470B-8C0C-8365454357D0}" srcOrd="0" destOrd="0" presId="urn:microsoft.com/office/officeart/2005/8/layout/orgChart1"/>
    <dgm:cxn modelId="{E582A7CC-787A-4A50-A8C8-E2F7B1D593C9}" type="presParOf" srcId="{54E40089-84A3-4E9F-9060-95BAEB6AA00B}" destId="{EF260D0D-E965-4AF6-B76D-25B6D31324E1}" srcOrd="1" destOrd="0" presId="urn:microsoft.com/office/officeart/2005/8/layout/orgChart1"/>
    <dgm:cxn modelId="{DE5EBF4D-B14F-48AA-8C92-F75B75A04C58}" type="presParOf" srcId="{ACCEC43B-B58E-4035-8546-221C4F722844}" destId="{A36AE9FA-5A53-4DDC-890F-954798A580F3}" srcOrd="1" destOrd="0" presId="urn:microsoft.com/office/officeart/2005/8/layout/orgChart1"/>
    <dgm:cxn modelId="{6738B3D5-51B9-45FE-9DD0-1BB6D9B39238}" type="presParOf" srcId="{ACCEC43B-B58E-4035-8546-221C4F722844}" destId="{67F42A13-F2A3-4707-9BEC-A963AA4863D1}" srcOrd="2" destOrd="0" presId="urn:microsoft.com/office/officeart/2005/8/layout/orgChart1"/>
    <dgm:cxn modelId="{02B1841F-C85B-4CED-BED2-98A19009EE4B}" type="presParOf" srcId="{DB329B1F-F975-4455-98A5-C33D645CC408}" destId="{7BB0B2B9-CF59-4213-831A-9F8203929610}" srcOrd="6" destOrd="0" presId="urn:microsoft.com/office/officeart/2005/8/layout/orgChart1"/>
    <dgm:cxn modelId="{4CC628F9-B926-4247-A0A9-15D3B8ED0AE0}" type="presParOf" srcId="{DB329B1F-F975-4455-98A5-C33D645CC408}" destId="{B1B40844-822E-44DB-9344-996D71B66C75}" srcOrd="7" destOrd="0" presId="urn:microsoft.com/office/officeart/2005/8/layout/orgChart1"/>
    <dgm:cxn modelId="{91269C54-54E0-4740-BB31-CF4938F42259}" type="presParOf" srcId="{B1B40844-822E-44DB-9344-996D71B66C75}" destId="{B867EF59-1CFF-4268-8558-87A5E291962A}" srcOrd="0" destOrd="0" presId="urn:microsoft.com/office/officeart/2005/8/layout/orgChart1"/>
    <dgm:cxn modelId="{D8B2D175-ECCD-41C8-92C3-860436F7F62C}" type="presParOf" srcId="{B867EF59-1CFF-4268-8558-87A5E291962A}" destId="{E7439E9B-5048-4FE7-9542-985727A794E1}" srcOrd="0" destOrd="0" presId="urn:microsoft.com/office/officeart/2005/8/layout/orgChart1"/>
    <dgm:cxn modelId="{FF98BFAE-BCF3-4A25-B1E5-36898DCEF0C0}" type="presParOf" srcId="{B867EF59-1CFF-4268-8558-87A5E291962A}" destId="{966CD679-CADC-49C8-9274-DCE8AFCEABA1}" srcOrd="1" destOrd="0" presId="urn:microsoft.com/office/officeart/2005/8/layout/orgChart1"/>
    <dgm:cxn modelId="{9DC8CDE1-E61A-4FAE-8E8A-F5DADBCF34C1}" type="presParOf" srcId="{B1B40844-822E-44DB-9344-996D71B66C75}" destId="{985BC5C8-0E35-4420-BF38-CECE22FD0622}" srcOrd="1" destOrd="0" presId="urn:microsoft.com/office/officeart/2005/8/layout/orgChart1"/>
    <dgm:cxn modelId="{564CB499-6374-4B24-B856-1DC39EE5CE48}" type="presParOf" srcId="{B1B40844-822E-44DB-9344-996D71B66C75}" destId="{66E27942-D747-4A22-9BFB-2C686D229C1D}" srcOrd="2" destOrd="0" presId="urn:microsoft.com/office/officeart/2005/8/layout/orgChart1"/>
    <dgm:cxn modelId="{8962A279-FAF3-4925-B866-2EEB42275E5F}" type="presParOf" srcId="{E1E831C9-8D00-4D5D-8C48-7DEE151A8471}" destId="{E4D0C862-0D0A-468E-90DC-D9D91F5C49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0B2B9-CF59-4213-831A-9F8203929610}">
      <dsp:nvSpPr>
        <dsp:cNvPr id="0" name=""/>
        <dsp:cNvSpPr/>
      </dsp:nvSpPr>
      <dsp:spPr>
        <a:xfrm>
          <a:off x="4104480" y="899878"/>
          <a:ext cx="3214654" cy="371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971"/>
              </a:lnTo>
              <a:lnTo>
                <a:pt x="3214654" y="185971"/>
              </a:lnTo>
              <a:lnTo>
                <a:pt x="3214654" y="3719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EA742-392B-4BCB-8035-714E458138F3}">
      <dsp:nvSpPr>
        <dsp:cNvPr id="0" name=""/>
        <dsp:cNvSpPr/>
      </dsp:nvSpPr>
      <dsp:spPr>
        <a:xfrm>
          <a:off x="4104480" y="899878"/>
          <a:ext cx="1071551" cy="371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971"/>
              </a:lnTo>
              <a:lnTo>
                <a:pt x="1071551" y="185971"/>
              </a:lnTo>
              <a:lnTo>
                <a:pt x="1071551" y="3719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E7DE56-AE2A-4201-B5DE-E3EA7C113AC1}">
      <dsp:nvSpPr>
        <dsp:cNvPr id="0" name=""/>
        <dsp:cNvSpPr/>
      </dsp:nvSpPr>
      <dsp:spPr>
        <a:xfrm>
          <a:off x="3032929" y="899878"/>
          <a:ext cx="1071551" cy="371943"/>
        </a:xfrm>
        <a:custGeom>
          <a:avLst/>
          <a:gdLst/>
          <a:ahLst/>
          <a:cxnLst/>
          <a:rect l="0" t="0" r="0" b="0"/>
          <a:pathLst>
            <a:path>
              <a:moveTo>
                <a:pt x="1071551" y="0"/>
              </a:moveTo>
              <a:lnTo>
                <a:pt x="1071551" y="185971"/>
              </a:lnTo>
              <a:lnTo>
                <a:pt x="0" y="185971"/>
              </a:lnTo>
              <a:lnTo>
                <a:pt x="0" y="3719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200FE6-5E09-4E81-BD61-EF02142A459B}">
      <dsp:nvSpPr>
        <dsp:cNvPr id="0" name=""/>
        <dsp:cNvSpPr/>
      </dsp:nvSpPr>
      <dsp:spPr>
        <a:xfrm>
          <a:off x="889826" y="899878"/>
          <a:ext cx="3214654" cy="371943"/>
        </a:xfrm>
        <a:custGeom>
          <a:avLst/>
          <a:gdLst/>
          <a:ahLst/>
          <a:cxnLst/>
          <a:rect l="0" t="0" r="0" b="0"/>
          <a:pathLst>
            <a:path>
              <a:moveTo>
                <a:pt x="3214654" y="0"/>
              </a:moveTo>
              <a:lnTo>
                <a:pt x="3214654" y="185971"/>
              </a:lnTo>
              <a:lnTo>
                <a:pt x="0" y="185971"/>
              </a:lnTo>
              <a:lnTo>
                <a:pt x="0" y="3719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8E4430-E19D-4B4D-B6ED-73E90AD4BFB9}">
      <dsp:nvSpPr>
        <dsp:cNvPr id="0" name=""/>
        <dsp:cNvSpPr/>
      </dsp:nvSpPr>
      <dsp:spPr>
        <a:xfrm>
          <a:off x="3218901" y="14298"/>
          <a:ext cx="1771159" cy="885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Состав семьи</a:t>
          </a:r>
        </a:p>
      </dsp:txBody>
      <dsp:txXfrm>
        <a:off x="3218901" y="14298"/>
        <a:ext cx="1771159" cy="885579"/>
      </dsp:txXfrm>
    </dsp:sp>
    <dsp:sp modelId="{7C4BCC4E-A125-4F3A-8E3F-D425F72CF015}">
      <dsp:nvSpPr>
        <dsp:cNvPr id="0" name=""/>
        <dsp:cNvSpPr/>
      </dsp:nvSpPr>
      <dsp:spPr>
        <a:xfrm>
          <a:off x="4246" y="1271821"/>
          <a:ext cx="1771159" cy="885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Супруги</a:t>
          </a:r>
        </a:p>
      </dsp:txBody>
      <dsp:txXfrm>
        <a:off x="4246" y="1271821"/>
        <a:ext cx="1771159" cy="885579"/>
      </dsp:txXfrm>
    </dsp:sp>
    <dsp:sp modelId="{C91C0B5C-A1D1-4A44-96C8-82E1315752B8}">
      <dsp:nvSpPr>
        <dsp:cNvPr id="0" name=""/>
        <dsp:cNvSpPr/>
      </dsp:nvSpPr>
      <dsp:spPr>
        <a:xfrm>
          <a:off x="2147349" y="1271821"/>
          <a:ext cx="1771159" cy="885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Родители</a:t>
          </a:r>
        </a:p>
      </dsp:txBody>
      <dsp:txXfrm>
        <a:off x="2147349" y="1271821"/>
        <a:ext cx="1771159" cy="885579"/>
      </dsp:txXfrm>
    </dsp:sp>
    <dsp:sp modelId="{F89EBD8E-8FAC-470B-8C0C-8365454357D0}">
      <dsp:nvSpPr>
        <dsp:cNvPr id="0" name=""/>
        <dsp:cNvSpPr/>
      </dsp:nvSpPr>
      <dsp:spPr>
        <a:xfrm>
          <a:off x="4290452" y="1271821"/>
          <a:ext cx="1771159" cy="885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Дети</a:t>
          </a:r>
        </a:p>
      </dsp:txBody>
      <dsp:txXfrm>
        <a:off x="4290452" y="1271821"/>
        <a:ext cx="1771159" cy="885579"/>
      </dsp:txXfrm>
    </dsp:sp>
    <dsp:sp modelId="{E7439E9B-5048-4FE7-9542-985727A794E1}">
      <dsp:nvSpPr>
        <dsp:cNvPr id="0" name=""/>
        <dsp:cNvSpPr/>
      </dsp:nvSpPr>
      <dsp:spPr>
        <a:xfrm>
          <a:off x="6433556" y="1271821"/>
          <a:ext cx="1771159" cy="885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Иные родственники,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ведущие с ними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совместное хозяйство</a:t>
          </a:r>
        </a:p>
      </dsp:txBody>
      <dsp:txXfrm>
        <a:off x="6433556" y="1271821"/>
        <a:ext cx="1771159" cy="885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05A098-D27B-4051-B899-617AB2F83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2112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70690-44A7-40A8-91FA-2BB0900FB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A8445-1CFA-4CA8-A2BF-60EDC42FA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C291E-7FD2-4CE6-8C67-10226998E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648C8-7907-4990-9E3F-563ED88FB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8652D-F71D-4B24-81CD-99FE41929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63E30-AA66-4F7B-B9ED-A07CACCF8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D69DE-081B-4357-994D-A95D0300B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1E07-5A62-4AB8-9B6B-AC29814C4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B27AF-D81B-4568-9984-C6E3BB0AF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70DC0-BB29-41EB-8794-3D90D07C1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F681A-21FA-4C9B-8CBC-90398881D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B7F104C-EA77-408F-ABFE-491788D3D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tionary.org/wiki/%D1%81%D0%B5%D0%BC%D0%B5%D0%B9%D0%BD%D1%8B%D0%B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Picture 2" descr="C:\Documents and Settings\lenovo\Рабочий стол\Семья\puzz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Подзаголовок 2"/>
          <p:cNvSpPr txBox="1">
            <a:spLocks/>
          </p:cNvSpPr>
          <p:nvPr/>
        </p:nvSpPr>
        <p:spPr bwMode="auto">
          <a:xfrm>
            <a:off x="357188" y="2928938"/>
            <a:ext cx="84296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7200" b="1" dirty="0">
                <a:solidFill>
                  <a:srgbClr val="C00000"/>
                </a:solidFill>
                <a:latin typeface="Calibri" pitchFamily="34" charset="0"/>
              </a:rPr>
              <a:t>«Семья – ячейка общества»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85813" y="785813"/>
            <a:ext cx="7772400" cy="221456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sz="4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6" descr="C:\Documents and Settings\lenovo\Рабочий стол\Семья\3488033-m---i--ona-gospodarstwa-kwiat-w-i-u-miechni-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16633"/>
            <a:ext cx="3129436" cy="3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sz="3600" b="1" dirty="0" smtClean="0"/>
              <a:t>    1. </a:t>
            </a:r>
            <a:r>
              <a:rPr lang="ru-RU" sz="4000" b="1" dirty="0" smtClean="0"/>
              <a:t>По числу детей</a:t>
            </a:r>
          </a:p>
        </p:txBody>
      </p:sp>
      <p:grpSp>
        <p:nvGrpSpPr>
          <p:cNvPr id="4" name="Группа 16"/>
          <p:cNvGrpSpPr>
            <a:grpSpLocks/>
          </p:cNvGrpSpPr>
          <p:nvPr/>
        </p:nvGrpSpPr>
        <p:grpSpPr bwMode="auto">
          <a:xfrm>
            <a:off x="27894" y="1000125"/>
            <a:ext cx="4643438" cy="3856038"/>
            <a:chOff x="0" y="1000108"/>
            <a:chExt cx="4643438" cy="3856073"/>
          </a:xfrm>
        </p:grpSpPr>
        <p:pic>
          <p:nvPicPr>
            <p:cNvPr id="13319" name="Picture 5" descr="D:\Мои Документы\Урок\Обществознание\Семья фото\Фотографии\24-vkkk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000108"/>
              <a:ext cx="4643438" cy="385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0" name="TextBox 9"/>
            <p:cNvSpPr txBox="1">
              <a:spLocks noChangeArrowheads="1"/>
            </p:cNvSpPr>
            <p:nvPr/>
          </p:nvSpPr>
          <p:spPr bwMode="auto">
            <a:xfrm>
              <a:off x="0" y="1000108"/>
              <a:ext cx="571472" cy="5847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Calibri" pitchFamily="34" charset="0"/>
                </a:rPr>
                <a:t>1</a:t>
              </a:r>
            </a:p>
          </p:txBody>
        </p:sp>
      </p:grpSp>
      <p:pic>
        <p:nvPicPr>
          <p:cNvPr id="13317" name="Picture 2" descr="D:\Мои Документы\Урок\Обществознание\Семья фото\Фотографии\53476909_4b0fba7ac9287_2009112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82958" y="3786188"/>
            <a:ext cx="4462463" cy="3167062"/>
          </a:xfrm>
        </p:spPr>
      </p:pic>
      <p:sp>
        <p:nvSpPr>
          <p:cNvPr id="13318" name="TextBox 12"/>
          <p:cNvSpPr txBox="1">
            <a:spLocks noChangeArrowheads="1"/>
          </p:cNvSpPr>
          <p:nvPr/>
        </p:nvSpPr>
        <p:spPr bwMode="auto">
          <a:xfrm flipH="1">
            <a:off x="4671331" y="3786188"/>
            <a:ext cx="404722" cy="58419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Calibri" pitchFamily="34" charset="0"/>
              </a:rPr>
              <a:t>3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12159" y="116633"/>
            <a:ext cx="398455" cy="584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2. По количеству поколений в семье</a:t>
            </a:r>
            <a:endParaRPr lang="ru-RU" b="1" dirty="0"/>
          </a:p>
        </p:txBody>
      </p:sp>
      <p:pic>
        <p:nvPicPr>
          <p:cNvPr id="14339" name="Picture 4" descr="C:\Documents and Settings\lenovo\Рабочий стол\Семья\x_2cef4f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35100"/>
            <a:ext cx="3643313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4341" name="Picture 2" descr="C:\Documents and Settings\lenovo\Рабочий стол\Семья фото\Фотографии\mpj04096410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1428750"/>
            <a:ext cx="54292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0" y="1500188"/>
            <a:ext cx="571500" cy="584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</a:rPr>
              <a:t>1</a:t>
            </a:r>
          </a:p>
        </p:txBody>
      </p:sp>
      <p:sp>
        <p:nvSpPr>
          <p:cNvPr id="14343" name="TextBox 10"/>
          <p:cNvSpPr txBox="1">
            <a:spLocks noChangeArrowheads="1"/>
          </p:cNvSpPr>
          <p:nvPr/>
        </p:nvSpPr>
        <p:spPr bwMode="auto">
          <a:xfrm>
            <a:off x="3857625" y="1571625"/>
            <a:ext cx="571500" cy="584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50"/>
            <a:ext cx="4114800" cy="1143000"/>
          </a:xfrm>
        </p:spPr>
        <p:txBody>
          <a:bodyPr/>
          <a:lstStyle/>
          <a:p>
            <a:pPr eaLnBrk="1" hangingPunct="1"/>
            <a:r>
              <a:rPr lang="ru-RU" sz="4000" b="1" smtClean="0"/>
              <a:t>3. По количеству родителей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3" descr="C:\Documents and Settings\lenovo\Рабочий стол\Семья\10-vt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2496" y="214313"/>
            <a:ext cx="4786312" cy="664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C:\Documents and Settings\lenovo\Рабочий стол\Семья\1404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0375"/>
            <a:ext cx="435768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0" y="3143250"/>
            <a:ext cx="571500" cy="584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</a:rPr>
              <a:t>1</a:t>
            </a:r>
          </a:p>
        </p:txBody>
      </p: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4357688" y="428625"/>
            <a:ext cx="571500" cy="584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Виды семьи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0200"/>
            <a:ext cx="8640960" cy="51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25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Какие виды семей изображены на картинах?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9219" name="Picture 3" descr="C:\Documents and Settings\lenovo\Рабочий стол\Семья\Картины\8b2610f4707ct.jpg"/>
          <p:cNvPicPr>
            <a:picLocks noChangeAspect="1" noChangeArrowheads="1"/>
          </p:cNvPicPr>
          <p:nvPr/>
        </p:nvPicPr>
        <p:blipFill>
          <a:blip r:embed="rId2" cstate="print"/>
          <a:srcRect b="6522"/>
          <a:stretch>
            <a:fillRect/>
          </a:stretch>
        </p:blipFill>
        <p:spPr bwMode="auto">
          <a:xfrm>
            <a:off x="2643188" y="1571625"/>
            <a:ext cx="3929062" cy="500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C:\Documents and Settings\lenovo\Рабочий стол\Семья\Картины\3812795_f4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8340" y="785540"/>
            <a:ext cx="5643562" cy="679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C:\Documents and Settings\lenovo\Рабочий стол\Семья\Картины\pic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975" y="928688"/>
            <a:ext cx="7987482" cy="587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C:\Documents and Settings\lenovo\Рабочий стол\Семья\Картины\0a0b8c473ddce82a5013e5cfad40bf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975" y="744477"/>
            <a:ext cx="8072437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87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395288" y="1820639"/>
            <a:ext cx="799306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    Обеспечивает продолжение человеческого </a:t>
            </a:r>
            <a:r>
              <a:rPr lang="ru-RU" sz="2400" dirty="0" smtClean="0"/>
              <a:t>рода.</a:t>
            </a:r>
            <a:endParaRPr lang="ru-RU" sz="2400" dirty="0"/>
          </a:p>
          <a:p>
            <a:r>
              <a:rPr lang="ru-RU" sz="2400" dirty="0"/>
              <a:t>    Берет на себя воспитание </a:t>
            </a:r>
            <a:r>
              <a:rPr lang="ru-RU" sz="2400" dirty="0" smtClean="0"/>
              <a:t>детей.</a:t>
            </a:r>
            <a:endParaRPr lang="ru-RU" sz="2400" dirty="0"/>
          </a:p>
          <a:p>
            <a:r>
              <a:rPr lang="ru-RU" sz="2400" dirty="0"/>
              <a:t>    Удовлетворяет потребности человека в любви и </a:t>
            </a:r>
            <a:r>
              <a:rPr lang="ru-RU" sz="2400" dirty="0" smtClean="0"/>
              <a:t>взаимопомощи.</a:t>
            </a:r>
            <a:endParaRPr lang="ru-RU" sz="2400" dirty="0"/>
          </a:p>
          <a:p>
            <a:r>
              <a:rPr lang="ru-RU" sz="2400" dirty="0"/>
              <a:t>    Играет важную роль в организации домашнего хозяйства, ведения семейного бюджета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   Организует совместный отдых и досуг семьи.</a:t>
            </a:r>
            <a:endParaRPr lang="ru-RU" sz="2400" dirty="0"/>
          </a:p>
        </p:txBody>
      </p:sp>
      <p:sp>
        <p:nvSpPr>
          <p:cNvPr id="11267" name="WordArt 5"/>
          <p:cNvSpPr>
            <a:spLocks noChangeArrowheads="1" noChangeShapeType="1" noTextEdit="1"/>
          </p:cNvSpPr>
          <p:nvPr/>
        </p:nvSpPr>
        <p:spPr bwMode="auto">
          <a:xfrm>
            <a:off x="1835150" y="620713"/>
            <a:ext cx="4759325" cy="715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Функции семьи</a:t>
            </a:r>
          </a:p>
        </p:txBody>
      </p:sp>
      <p:pic>
        <p:nvPicPr>
          <p:cNvPr id="11268" name="Picture 7" descr="button1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149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 descr="button1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429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9" descr="button1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708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0" descr="button1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92198">
            <a:off x="468313" y="2349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1" descr="button1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989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2425" y="4424363"/>
            <a:ext cx="2441575" cy="2417762"/>
          </a:xfrm>
          <a:prstGeom prst="rect">
            <a:avLst/>
          </a:prstGeom>
          <a:noFill/>
          <a:ln w="57150">
            <a:solidFill>
              <a:srgbClr val="0066CC"/>
            </a:solidFill>
            <a:miter lim="800000"/>
            <a:headEnd/>
            <a:tailEnd/>
          </a:ln>
        </p:spPr>
      </p:pic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250825" y="5445125"/>
            <a:ext cx="5905500" cy="12255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/>
              <a:t>Выполняя эти функции, семья придает устойчивость и стабильность обществу.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037" y="26064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4" name="Picture 2" descr="D:\Мои Документы\Урок\Обществознание\Семья фото\Картины\091cf4aef321ea0744629f403c141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643063"/>
            <a:ext cx="6572250" cy="496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D:\Мои Документы\Урок\Обществознание\Семья фото\Картины\32876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0"/>
            <a:ext cx="4664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D:\Мои Документы\Урок\Обществознание\Семья фото\Картины\Славянский Ф.М. Семейная карти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3214"/>
            <a:ext cx="5908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</a:rPr>
              <a:t>Предположите</a:t>
            </a:r>
            <a:r>
              <a:rPr lang="ru-RU" sz="3600" b="1" i="1" dirty="0">
                <a:solidFill>
                  <a:schemeClr val="bg2">
                    <a:lumMod val="10000"/>
                  </a:schemeClr>
                </a:solidFill>
              </a:rPr>
              <a:t>, какое главное предназначения имеет семья </a:t>
            </a:r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3600" b="1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</a:rPr>
              <a:t>с </a:t>
            </a:r>
            <a:r>
              <a:rPr lang="ru-RU" sz="3600" b="1" i="1" dirty="0">
                <a:solidFill>
                  <a:schemeClr val="bg2">
                    <a:lumMod val="10000"/>
                  </a:schemeClr>
                </a:solidFill>
              </a:rPr>
              <a:t>точки зрения государства?</a:t>
            </a:r>
            <a:endParaRPr lang="ru-RU" sz="3600" dirty="0"/>
          </a:p>
        </p:txBody>
      </p:sp>
      <p:pic>
        <p:nvPicPr>
          <p:cNvPr id="4" name="Рисунок 4" descr="http://mtdata.ru/u30/photo8DE3/20057191197-0/huge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61708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61971" y="3789040"/>
            <a:ext cx="26896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2400" i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«Как в семье, </a:t>
            </a:r>
            <a:endParaRPr lang="ru-RU" sz="2400" i="1" dirty="0" smtClean="0">
              <a:solidFill>
                <a:srgbClr val="00206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так </a:t>
            </a:r>
            <a:r>
              <a:rPr lang="ru-RU" sz="2400" i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и в  стране</a:t>
            </a: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»</a:t>
            </a:r>
          </a:p>
          <a:p>
            <a:pPr eaLnBrk="0" hangingPunct="0">
              <a:defRPr/>
            </a:pPr>
            <a:r>
              <a:rPr lang="ru-RU" sz="2400" i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 В. Астафьев</a:t>
            </a:r>
            <a:endParaRPr lang="ru-RU" sz="2400" i="1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63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820150" cy="51847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ru-RU" dirty="0" smtClean="0">
              <a:solidFill>
                <a:srgbClr val="0066CC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ru-RU" b="1" i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ru-RU" sz="2800" b="1" i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Семья – обязательная часть любого общества, государства.</a:t>
            </a:r>
          </a:p>
          <a:p>
            <a:pPr eaLnBrk="1" hangingPunct="1">
              <a:buFontTx/>
              <a:buNone/>
              <a:defRPr/>
            </a:pPr>
            <a:r>
              <a:rPr lang="ru-RU" sz="2800" b="1" i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Поэтому она находится  под его защитой.</a:t>
            </a:r>
          </a:p>
          <a:p>
            <a:pPr eaLnBrk="1" hangingPunct="1">
              <a:buFontTx/>
              <a:buNone/>
              <a:defRPr/>
            </a:pPr>
            <a:r>
              <a:rPr lang="ru-RU" sz="2800" b="1" i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В России приняты специальные законы, которые помогают семье выполнить ее главные обязанности. </a:t>
            </a:r>
          </a:p>
          <a:p>
            <a:pPr eaLnBrk="1" hangingPunct="1">
              <a:buFontTx/>
              <a:buNone/>
              <a:defRPr/>
            </a:pPr>
            <a:r>
              <a:rPr lang="ru-RU" sz="2800" b="1" i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Главный из них – </a:t>
            </a:r>
          </a:p>
          <a:p>
            <a:pPr eaLnBrk="1" hangingPunct="1">
              <a:buFontTx/>
              <a:buNone/>
              <a:defRPr/>
            </a:pPr>
            <a:r>
              <a:rPr lang="ru-RU" sz="2800" b="1" i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Семейный кодекс </a:t>
            </a:r>
          </a:p>
          <a:p>
            <a:pPr eaLnBrk="1" hangingPunct="1">
              <a:buFontTx/>
              <a:buNone/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Российской Федерации</a:t>
            </a:r>
          </a:p>
        </p:txBody>
      </p:sp>
      <p:pic>
        <p:nvPicPr>
          <p:cNvPr id="14339" name="Picture 5" descr="dd45a668bf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076700"/>
            <a:ext cx="2483892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4293096"/>
            <a:ext cx="1944216" cy="25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WordArt 8"/>
          <p:cNvSpPr>
            <a:spLocks noChangeArrowheads="1" noChangeShapeType="1" noTextEdit="1"/>
          </p:cNvSpPr>
          <p:nvPr/>
        </p:nvSpPr>
        <p:spPr bwMode="auto">
          <a:xfrm>
            <a:off x="1835150" y="620713"/>
            <a:ext cx="4767263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Семья и государство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3206743" y="2070983"/>
            <a:ext cx="640871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3399"/>
                </a:solidFill>
              </a:rPr>
              <a:t>Когда появилось слово “семья”! </a:t>
            </a:r>
          </a:p>
          <a:p>
            <a:r>
              <a:rPr lang="ru-RU" sz="2000" dirty="0">
                <a:solidFill>
                  <a:srgbClr val="003399"/>
                </a:solidFill>
              </a:rPr>
              <a:t>Когда-то о нём не слыхала земля </a:t>
            </a:r>
          </a:p>
          <a:p>
            <a:r>
              <a:rPr lang="ru-RU" sz="2000" dirty="0">
                <a:solidFill>
                  <a:srgbClr val="003399"/>
                </a:solidFill>
              </a:rPr>
              <a:t>Но Еве сказал перед свадьбой Адам: </a:t>
            </a:r>
          </a:p>
          <a:p>
            <a:r>
              <a:rPr lang="ru-RU" sz="2000" dirty="0">
                <a:solidFill>
                  <a:srgbClr val="003399"/>
                </a:solidFill>
              </a:rPr>
              <a:t>,,Сейчас я тебе семь вопросов задам – </a:t>
            </a:r>
          </a:p>
          <a:p>
            <a:r>
              <a:rPr lang="ru-RU" sz="2000" dirty="0">
                <a:solidFill>
                  <a:srgbClr val="003399"/>
                </a:solidFill>
              </a:rPr>
              <a:t>– Кто деток родит мне, богиня моя? </a:t>
            </a:r>
          </a:p>
          <a:p>
            <a:r>
              <a:rPr lang="ru-RU" sz="2000" dirty="0">
                <a:solidFill>
                  <a:srgbClr val="003399"/>
                </a:solidFill>
              </a:rPr>
              <a:t>И Ева тихонько ответила: "Я" </a:t>
            </a:r>
          </a:p>
          <a:p>
            <a:r>
              <a:rPr lang="ru-RU" sz="2000" dirty="0">
                <a:solidFill>
                  <a:srgbClr val="003399"/>
                </a:solidFill>
              </a:rPr>
              <a:t>Кто, моя царица, воспитает их?</a:t>
            </a:r>
          </a:p>
          <a:p>
            <a:r>
              <a:rPr lang="ru-RU" sz="2000" dirty="0">
                <a:solidFill>
                  <a:srgbClr val="003399"/>
                </a:solidFill>
              </a:rPr>
              <a:t>И Ева покорно ответила: "Я"</a:t>
            </a:r>
          </a:p>
          <a:p>
            <a:r>
              <a:rPr lang="ru-RU" sz="2000" dirty="0">
                <a:solidFill>
                  <a:srgbClr val="003399"/>
                </a:solidFill>
              </a:rPr>
              <a:t>– Кто пищу сготовит, о радость моя? </a:t>
            </a:r>
          </a:p>
          <a:p>
            <a:r>
              <a:rPr lang="ru-RU" sz="2000" dirty="0">
                <a:solidFill>
                  <a:srgbClr val="003399"/>
                </a:solidFill>
              </a:rPr>
              <a:t>И Ева всё так же ответила: "Я". </a:t>
            </a:r>
          </a:p>
          <a:p>
            <a:r>
              <a:rPr lang="ru-RU" sz="2000" dirty="0">
                <a:solidFill>
                  <a:srgbClr val="003399"/>
                </a:solidFill>
              </a:rPr>
              <a:t>– Кто платье сошьёт, постирает бельё, </a:t>
            </a:r>
          </a:p>
          <a:p>
            <a:r>
              <a:rPr lang="ru-RU" sz="2000" dirty="0">
                <a:solidFill>
                  <a:srgbClr val="003399"/>
                </a:solidFill>
              </a:rPr>
              <a:t>– Меня приласкает , украсит жильё? </a:t>
            </a:r>
          </a:p>
          <a:p>
            <a:r>
              <a:rPr lang="ru-RU" sz="2000" dirty="0">
                <a:solidFill>
                  <a:srgbClr val="003399"/>
                </a:solidFill>
              </a:rPr>
              <a:t>"Я, я", – тихо молвила Ева – Я, я… </a:t>
            </a:r>
          </a:p>
          <a:p>
            <a:r>
              <a:rPr lang="ru-RU" sz="2000" dirty="0">
                <a:solidFill>
                  <a:srgbClr val="003399"/>
                </a:solidFill>
              </a:rPr>
              <a:t>Сказала она знаменитых семь  </a:t>
            </a:r>
            <a:r>
              <a:rPr lang="ru-RU" sz="2000" dirty="0" smtClean="0">
                <a:solidFill>
                  <a:srgbClr val="003399"/>
                </a:solidFill>
              </a:rPr>
              <a:t>Я!!!</a:t>
            </a:r>
            <a:endParaRPr lang="ru-RU" sz="2000" dirty="0">
              <a:solidFill>
                <a:srgbClr val="003399"/>
              </a:solidFill>
            </a:endParaRPr>
          </a:p>
          <a:p>
            <a:r>
              <a:rPr lang="ru-RU" sz="2000" dirty="0">
                <a:solidFill>
                  <a:srgbClr val="003399"/>
                </a:solidFill>
              </a:rPr>
              <a:t>Вот так на земле появилась семья.</a:t>
            </a:r>
          </a:p>
        </p:txBody>
      </p:sp>
      <p:pic>
        <p:nvPicPr>
          <p:cNvPr id="10243" name="Picture 6" descr="sem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33" y="3539877"/>
            <a:ext cx="3176588" cy="3240087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" name="Picture 9" descr="family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2695" y="0"/>
            <a:ext cx="2330039" cy="207098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900113" y="1700213"/>
            <a:ext cx="7775575" cy="13493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/>
              <a:t>Государство разрабатывает и проводит политику, направленную на защиту семьи и прав ребенка. Конституция РФ закрепляет положение о том, что семья, материнство и детство находятся под защитой государства.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50825" y="3284538"/>
            <a:ext cx="8713788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rgbClr val="003399"/>
                </a:solidFill>
              </a:rPr>
              <a:t>1.      Государство выплачивает денежное пособие по беременности и родам, при рождении ребенка, на малолетних детей.</a:t>
            </a:r>
          </a:p>
          <a:p>
            <a:r>
              <a:rPr lang="ru-RU" sz="2000" i="1">
                <a:solidFill>
                  <a:srgbClr val="003399"/>
                </a:solidFill>
              </a:rPr>
              <a:t>2.      Гарантирует бесплатное среднее образование и медицинское обслуживание</a:t>
            </a:r>
          </a:p>
          <a:p>
            <a:r>
              <a:rPr lang="ru-RU" sz="2000" i="1">
                <a:solidFill>
                  <a:srgbClr val="003399"/>
                </a:solidFill>
              </a:rPr>
              <a:t>3.      Оплачивает полностью или частично питание в школе детям из малообеспеченных семей.</a:t>
            </a:r>
          </a:p>
          <a:p>
            <a:r>
              <a:rPr lang="ru-RU" sz="2000" i="1">
                <a:solidFill>
                  <a:srgbClr val="003399"/>
                </a:solidFill>
              </a:rPr>
              <a:t>4.      Предоставляет льготы многодетным семьям.</a:t>
            </a:r>
          </a:p>
          <a:p>
            <a:r>
              <a:rPr lang="ru-RU" sz="2000" i="1">
                <a:solidFill>
                  <a:srgbClr val="003399"/>
                </a:solidFill>
              </a:rPr>
              <a:t>5.      Государственная программа «Дети России» особое внимание уделяет оказанию помощи детям- сиротам, детям- инвалидам.</a:t>
            </a:r>
          </a:p>
          <a:p>
            <a:r>
              <a:rPr lang="ru-RU" sz="2000" i="1">
                <a:solidFill>
                  <a:srgbClr val="003399"/>
                </a:solidFill>
              </a:rPr>
              <a:t>6.      Проводится государственная политика по увеличению рождаемости.</a:t>
            </a:r>
          </a:p>
        </p:txBody>
      </p:sp>
      <p:sp>
        <p:nvSpPr>
          <p:cNvPr id="15364" name="WordArt 7"/>
          <p:cNvSpPr>
            <a:spLocks noChangeArrowheads="1" noChangeShapeType="1" noTextEdit="1"/>
          </p:cNvSpPr>
          <p:nvPr/>
        </p:nvSpPr>
        <p:spPr bwMode="auto">
          <a:xfrm>
            <a:off x="1835150" y="620713"/>
            <a:ext cx="4767263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Семья и государство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196" y="1595021"/>
            <a:ext cx="928903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b="1" i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– Почему по закону родительские права  прекращаются по достижении детьми возраста восемнадцати лет? </a:t>
            </a:r>
            <a:endParaRPr lang="ru-RU" sz="2800" b="1" i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x-none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x-none" sz="2800" b="1" i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Почему родители обязаны заботиться о здоровье, физическом, психическом, духовном и нравственном развитии своих детей</a:t>
            </a:r>
            <a:r>
              <a:rPr lang="x-none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i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x-none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x-none" sz="2800" b="1" i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Получение образования – это право ребенка или обязанность родителей? </a:t>
            </a:r>
            <a:endParaRPr lang="ru-RU" sz="2800" b="1" i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x-none" sz="2800" b="1" i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– Кого, согласно закону, можно назвать ребенком? </a:t>
            </a:r>
            <a:endParaRPr lang="ru-RU" sz="2800" b="1" i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x-none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x-none" sz="2800" b="1" i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Какие права имеет  ребенок? </a:t>
            </a:r>
            <a:endParaRPr lang="ru-RU" sz="2800" b="1" i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x-none" sz="2800" b="1" i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– Почему закон охраняет  права ребенка? </a:t>
            </a:r>
            <a:endParaRPr lang="ru-RU" sz="2800" b="1" i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x-none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5" y="318735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Прочитайте отрывки из Семейного кодекса </a:t>
            </a:r>
          </a:p>
          <a:p>
            <a:pPr algn="ctr"/>
            <a:r>
              <a:rPr lang="ru-RU" sz="3200" b="1" dirty="0" smtClean="0"/>
              <a:t>и ответьте на вопросы: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4372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2696"/>
            <a:ext cx="896448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Задание: оцените высказывания.  </a:t>
            </a:r>
            <a:endParaRPr lang="ru-RU" sz="3200" b="1" dirty="0" smtClean="0"/>
          </a:p>
          <a:p>
            <a:r>
              <a:rPr lang="ru-RU" sz="2400" b="1" dirty="0" smtClean="0"/>
              <a:t>Если </a:t>
            </a:r>
            <a:r>
              <a:rPr lang="ru-RU" sz="2400" b="1" dirty="0"/>
              <a:t>высказывание верное (истинное) отвечаем «ДА». </a:t>
            </a:r>
            <a:endParaRPr lang="ru-RU" sz="2400" b="1" dirty="0" smtClean="0"/>
          </a:p>
          <a:p>
            <a:r>
              <a:rPr lang="ru-RU" sz="2400" b="1" dirty="0" smtClean="0"/>
              <a:t> </a:t>
            </a:r>
            <a:r>
              <a:rPr lang="ru-RU" sz="2400" b="1" dirty="0"/>
              <a:t>Если высказывание неверное (ложное), отвечаем «Нет». </a:t>
            </a:r>
            <a:endParaRPr lang="ru-RU" sz="2400" dirty="0"/>
          </a:p>
          <a:p>
            <a:r>
              <a:rPr lang="ru-RU" sz="2400" dirty="0">
                <a:solidFill>
                  <a:srgbClr val="003399"/>
                </a:solidFill>
              </a:rPr>
              <a:t>1. Семья в отличие от других малых социальных групп,  характеризуется родственными отношениями. </a:t>
            </a:r>
          </a:p>
          <a:p>
            <a:r>
              <a:rPr lang="ru-RU" sz="2400" dirty="0">
                <a:solidFill>
                  <a:srgbClr val="003399"/>
                </a:solidFill>
              </a:rPr>
              <a:t>2. Семья Ульяновых является расширенной, она   состоит из супругов  и их детей.</a:t>
            </a:r>
          </a:p>
          <a:p>
            <a:r>
              <a:rPr lang="ru-RU" sz="2400" dirty="0">
                <a:solidFill>
                  <a:srgbClr val="003399"/>
                </a:solidFill>
              </a:rPr>
              <a:t>3. Семья Ивановых является </a:t>
            </a:r>
            <a:r>
              <a:rPr lang="ru-RU" sz="2400" dirty="0" err="1">
                <a:solidFill>
                  <a:srgbClr val="003399"/>
                </a:solidFill>
              </a:rPr>
              <a:t>нуклеарной</a:t>
            </a:r>
            <a:r>
              <a:rPr lang="ru-RU" sz="2400" dirty="0">
                <a:solidFill>
                  <a:srgbClr val="003399"/>
                </a:solidFill>
              </a:rPr>
              <a:t>, у них трое детей и    совместно с ними проживают дедушка с бабушкой.</a:t>
            </a:r>
          </a:p>
          <a:p>
            <a:r>
              <a:rPr lang="ru-RU" sz="2400" dirty="0">
                <a:solidFill>
                  <a:srgbClr val="003399"/>
                </a:solidFill>
              </a:rPr>
              <a:t>4. Отношения в семье влияют на самочувствие и родителей и детей.</a:t>
            </a:r>
          </a:p>
          <a:p>
            <a:r>
              <a:rPr lang="ru-RU" sz="2400" dirty="0">
                <a:solidFill>
                  <a:srgbClr val="003399"/>
                </a:solidFill>
              </a:rPr>
              <a:t>5. Семья, в которой один ребенок, называется неполной.</a:t>
            </a:r>
          </a:p>
          <a:p>
            <a:r>
              <a:rPr lang="ru-RU" sz="2400" dirty="0">
                <a:solidFill>
                  <a:srgbClr val="003399"/>
                </a:solidFill>
              </a:rPr>
              <a:t>6. Дети могут влиять на психологический климат в семье.</a:t>
            </a:r>
          </a:p>
          <a:p>
            <a:r>
              <a:rPr lang="ru-RU" sz="2400" dirty="0">
                <a:solidFill>
                  <a:srgbClr val="003399"/>
                </a:solidFill>
              </a:rPr>
              <a:t>7. Государство заботится о благополучии семьи.</a:t>
            </a:r>
          </a:p>
          <a:p>
            <a:r>
              <a:rPr lang="ru-RU" sz="2400" dirty="0">
                <a:solidFill>
                  <a:srgbClr val="003399"/>
                </a:solidFill>
              </a:rPr>
              <a:t>8. Семья –важнейшая ценность, которая определяет благополучие не    только  человека, но всего государства.</a:t>
            </a:r>
          </a:p>
        </p:txBody>
      </p:sp>
    </p:spTree>
    <p:extLst>
      <p:ext uri="{BB962C8B-B14F-4D97-AF65-F5344CB8AC3E}">
        <p14:creationId xmlns:p14="http://schemas.microsoft.com/office/powerpoint/2010/main" val="233015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620688"/>
            <a:ext cx="29300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err="1" smtClean="0"/>
              <a:t>Синквейн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43841"/>
            <a:ext cx="9001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003399"/>
                </a:solidFill>
              </a:rPr>
              <a:t>1 строка </a:t>
            </a:r>
            <a:r>
              <a:rPr lang="ru-RU" sz="2800" dirty="0"/>
              <a:t>– </a:t>
            </a:r>
            <a:r>
              <a:rPr lang="ru-RU" sz="2800" dirty="0">
                <a:solidFill>
                  <a:srgbClr val="003399"/>
                </a:solidFill>
              </a:rPr>
              <a:t>одно </a:t>
            </a:r>
            <a:r>
              <a:rPr lang="ru-RU" sz="2800" dirty="0" smtClean="0">
                <a:solidFill>
                  <a:srgbClr val="003399"/>
                </a:solidFill>
              </a:rPr>
              <a:t>существительное</a:t>
            </a:r>
            <a:r>
              <a:rPr lang="ru-RU" sz="2800" dirty="0">
                <a:solidFill>
                  <a:srgbClr val="003399"/>
                </a:solidFill>
              </a:rPr>
              <a:t>, </a:t>
            </a:r>
            <a:r>
              <a:rPr lang="ru-RU" sz="2800" dirty="0"/>
              <a:t>отражающее  главную идею;</a:t>
            </a:r>
          </a:p>
          <a:p>
            <a:r>
              <a:rPr lang="ru-RU" sz="2800" i="1" dirty="0">
                <a:solidFill>
                  <a:srgbClr val="003399"/>
                </a:solidFill>
              </a:rPr>
              <a:t>2 строка </a:t>
            </a:r>
            <a:r>
              <a:rPr lang="ru-RU" sz="2800" dirty="0"/>
              <a:t>– </a:t>
            </a:r>
            <a:r>
              <a:rPr lang="ru-RU" sz="2800" dirty="0">
                <a:solidFill>
                  <a:srgbClr val="003399"/>
                </a:solidFill>
              </a:rPr>
              <a:t>два </a:t>
            </a:r>
            <a:r>
              <a:rPr lang="ru-RU" sz="2800" dirty="0" smtClean="0">
                <a:solidFill>
                  <a:srgbClr val="003399"/>
                </a:solidFill>
              </a:rPr>
              <a:t>прилагательных, </a:t>
            </a:r>
            <a:r>
              <a:rPr lang="ru-RU" sz="2800" dirty="0"/>
              <a:t>описывающие основную мысль;</a:t>
            </a:r>
          </a:p>
          <a:p>
            <a:r>
              <a:rPr lang="ru-RU" sz="2800" i="1" dirty="0">
                <a:solidFill>
                  <a:srgbClr val="003399"/>
                </a:solidFill>
              </a:rPr>
              <a:t>3 строка </a:t>
            </a:r>
            <a:r>
              <a:rPr lang="ru-RU" sz="2800" dirty="0"/>
              <a:t>– </a:t>
            </a:r>
            <a:r>
              <a:rPr lang="ru-RU" sz="2800" dirty="0">
                <a:solidFill>
                  <a:srgbClr val="003399"/>
                </a:solidFill>
              </a:rPr>
              <a:t>три </a:t>
            </a:r>
            <a:r>
              <a:rPr lang="ru-RU" sz="2800" dirty="0" smtClean="0">
                <a:solidFill>
                  <a:srgbClr val="003399"/>
                </a:solidFill>
              </a:rPr>
              <a:t>глагола, </a:t>
            </a:r>
            <a:r>
              <a:rPr lang="ru-RU" sz="2800" dirty="0"/>
              <a:t>описывающие действия в  рамках темы;</a:t>
            </a:r>
          </a:p>
          <a:p>
            <a:r>
              <a:rPr lang="ru-RU" sz="2800" i="1" dirty="0">
                <a:solidFill>
                  <a:srgbClr val="003399"/>
                </a:solidFill>
              </a:rPr>
              <a:t>4 строка </a:t>
            </a:r>
            <a:r>
              <a:rPr lang="ru-RU" sz="2800" dirty="0"/>
              <a:t>- </a:t>
            </a:r>
            <a:r>
              <a:rPr lang="ru-RU" sz="2800" dirty="0">
                <a:solidFill>
                  <a:srgbClr val="003399"/>
                </a:solidFill>
              </a:rPr>
              <a:t>фраза из нескольких слов, </a:t>
            </a:r>
            <a:r>
              <a:rPr lang="ru-RU" sz="2800" dirty="0"/>
              <a:t>выражающая отношение к теме;</a:t>
            </a:r>
          </a:p>
          <a:p>
            <a:r>
              <a:rPr lang="ru-RU" sz="2800" i="1" dirty="0">
                <a:solidFill>
                  <a:srgbClr val="003399"/>
                </a:solidFill>
              </a:rPr>
              <a:t>5 строка </a:t>
            </a:r>
            <a:r>
              <a:rPr lang="ru-RU" sz="2800" dirty="0"/>
              <a:t>– </a:t>
            </a:r>
            <a:r>
              <a:rPr lang="ru-RU" sz="2800" dirty="0">
                <a:solidFill>
                  <a:srgbClr val="003399"/>
                </a:solidFill>
              </a:rPr>
              <a:t>одно слово </a:t>
            </a:r>
            <a:r>
              <a:rPr lang="ru-RU" sz="2800" dirty="0"/>
              <a:t>(ассоциация, синоним к теме, обычно существительное, допускается описательный оборот, эмоциональное отношение к теме).</a:t>
            </a:r>
          </a:p>
        </p:txBody>
      </p:sp>
    </p:spTree>
    <p:extLst>
      <p:ext uri="{BB962C8B-B14F-4D97-AF65-F5344CB8AC3E}">
        <p14:creationId xmlns:p14="http://schemas.microsoft.com/office/powerpoint/2010/main" val="411589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4181" y="40117"/>
            <a:ext cx="57636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Домашнее задание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05596"/>
            <a:ext cx="828092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                                           Параграф </a:t>
            </a:r>
            <a:r>
              <a:rPr lang="ru-RU" sz="2000" b="1" dirty="0" smtClean="0"/>
              <a:t>14</a:t>
            </a:r>
            <a:r>
              <a:rPr lang="ru-RU" sz="2000" b="1" dirty="0"/>
              <a:t> </a:t>
            </a:r>
          </a:p>
          <a:p>
            <a:r>
              <a:rPr lang="ru-RU" sz="2400" u="sng" dirty="0"/>
              <a:t>На выбор: </a:t>
            </a:r>
            <a:r>
              <a:rPr lang="ru-RU" sz="2400" dirty="0"/>
              <a:t>Нарисовать дома рисунок «Портрет счастливой семьи» </a:t>
            </a:r>
            <a:endParaRPr lang="ru-RU" sz="2400" dirty="0" smtClean="0"/>
          </a:p>
          <a:p>
            <a:r>
              <a:rPr lang="ru-RU" sz="2400" dirty="0" smtClean="0"/>
              <a:t>или </a:t>
            </a:r>
            <a:r>
              <a:rPr lang="ru-RU" sz="2400" dirty="0"/>
              <a:t>написать сочинение «Моя любимая семья». </a:t>
            </a:r>
          </a:p>
          <a:p>
            <a:r>
              <a:rPr lang="ru-RU" sz="2400" dirty="0" smtClean="0"/>
              <a:t>Кто </a:t>
            </a:r>
            <a:r>
              <a:rPr lang="ru-RU" sz="2400" dirty="0"/>
              <a:t>желает, может отгадать </a:t>
            </a:r>
            <a:r>
              <a:rPr lang="ru-RU" sz="2400" dirty="0" err="1"/>
              <a:t>сканворд</a:t>
            </a:r>
            <a:r>
              <a:rPr lang="ru-RU" sz="2400" dirty="0"/>
              <a:t> про родственников и узнать у родителей, кто кому кем приходится в вашей семье.</a:t>
            </a:r>
          </a:p>
        </p:txBody>
      </p:sp>
      <p:pic>
        <p:nvPicPr>
          <p:cNvPr id="4" name="Picture 5" descr="http://img11.nnm.me/4/b/3/d/1/c52c273dc3c5be6740c16b30fe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91440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16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dn11.img22.ria.ru/images/94782/13/9478213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1638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http://wibuy.ru/upload/medialibrary/f39/den-semi-ljubvi-i-vernost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-13997"/>
            <a:ext cx="4932362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admmegion.ru/upload/iblock/2e5/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644900"/>
            <a:ext cx="37655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 descr="http://gov.cap.ru/HOME/61/sobytia/2013/petr_i_fev/med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406717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973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450" y="404813"/>
            <a:ext cx="7129463" cy="5946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317541"/>
              </p:ext>
            </p:extLst>
          </p:nvPr>
        </p:nvGraphicFramePr>
        <p:xfrm>
          <a:off x="1187450" y="404813"/>
          <a:ext cx="7128791" cy="4992908"/>
        </p:xfrm>
        <a:graphic>
          <a:graphicData uri="http://schemas.openxmlformats.org/drawingml/2006/table">
            <a:tbl>
              <a:tblPr/>
              <a:tblGrid>
                <a:gridCol w="615318"/>
                <a:gridCol w="459714"/>
                <a:gridCol w="459714"/>
                <a:gridCol w="498083"/>
                <a:gridCol w="549000"/>
                <a:gridCol w="458239"/>
                <a:gridCol w="508415"/>
                <a:gridCol w="459714"/>
                <a:gridCol w="459714"/>
                <a:gridCol w="494395"/>
                <a:gridCol w="549000"/>
                <a:gridCol w="558594"/>
                <a:gridCol w="509891"/>
                <a:gridCol w="549000"/>
              </a:tblGrid>
              <a:tr h="415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MS Mincho"/>
                        </a:rPr>
                        <a:t>В</a:t>
                      </a:r>
                      <a:endParaRPr lang="ru-RU" sz="1000" dirty="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MS Mincho"/>
                        </a:rPr>
                        <a:t>О</a:t>
                      </a:r>
                      <a:endParaRPr lang="ru-RU" sz="1000" dirty="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MS Mincho"/>
                        </a:rPr>
                        <a:t>П</a:t>
                      </a:r>
                      <a:endParaRPr lang="ru-RU" sz="1000" dirty="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П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А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С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Ы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Н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О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К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Л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Я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Р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У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4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Ч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З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MS Mincho"/>
                        </a:rPr>
                        <a:t>Р</a:t>
                      </a:r>
                      <a:endParaRPr lang="ru-RU" sz="1000" dirty="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MS Mincho"/>
                        </a:rPr>
                        <a:t>П</a:t>
                      </a:r>
                      <a:endParaRPr lang="ru-RU" sz="1000" dirty="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MS Mincho"/>
                        </a:rPr>
                        <a:t>Л</a:t>
                      </a:r>
                      <a:endParaRPr lang="ru-RU" sz="1000" dirty="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MS Mincho"/>
                        </a:rPr>
                        <a:t>Е</a:t>
                      </a:r>
                      <a:endParaRPr lang="ru-RU" sz="1000" dirty="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MS Mincho"/>
                        </a:rPr>
                        <a:t>М</a:t>
                      </a:r>
                      <a:endParaRPr lang="ru-RU" sz="1000" dirty="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Я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Н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Н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И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К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З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А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MS Mincho"/>
                        </a:rPr>
                        <a:t>П</a:t>
                      </a:r>
                      <a:endParaRPr lang="ru-RU" sz="1000" dirty="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О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А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М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Т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Е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С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Т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MS Mincho"/>
                        </a:rPr>
                        <a:t>Ь</a:t>
                      </a:r>
                      <a:endParaRPr lang="ru-RU" sz="1000" dirty="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MS Mincho"/>
                        </a:rPr>
                        <a:t>Т</a:t>
                      </a:r>
                      <a:endParaRPr lang="ru-RU" sz="1000" dirty="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MS Mincho"/>
                        </a:rPr>
                        <a:t>О</a:t>
                      </a:r>
                      <a:endParaRPr lang="ru-RU" sz="1000" dirty="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Р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М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Е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MS Mincho"/>
                        </a:rPr>
                        <a:t>Д</a:t>
                      </a:r>
                      <a:endParaRPr lang="ru-RU" sz="1000" dirty="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Е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Д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П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Е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В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М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А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Т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Ь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MS Mincho"/>
                        </a:rPr>
                        <a:t>Д</a:t>
                      </a:r>
                      <a:endParaRPr lang="ru-RU" sz="1000" dirty="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MS Mincho"/>
                        </a:rPr>
                        <a:t>Е</a:t>
                      </a:r>
                      <a:endParaRPr lang="ru-RU" sz="1000" dirty="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К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Л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Е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Д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Е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В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Щ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Г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З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Я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Т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Ь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Ш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MS Mincho"/>
                        </a:rPr>
                        <a:t>Ь</a:t>
                      </a:r>
                      <a:endParaRPr lang="ru-RU" sz="1000" dirty="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М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Ы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В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О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Д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С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А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Я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З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Р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Н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Б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Б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MS Mincho"/>
                        </a:rPr>
                        <a:t>Р</a:t>
                      </a:r>
                      <a:endParaRPr lang="ru-RU" sz="1000" dirty="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А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Т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Е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Ч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MS Mincho"/>
                        </a:rPr>
                        <a:t>С</a:t>
                      </a:r>
                      <a:endParaRPr lang="ru-RU" sz="1000" dirty="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В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MS Mincho"/>
                        </a:rPr>
                        <a:t>Е</a:t>
                      </a:r>
                      <a:endParaRPr lang="ru-RU" sz="1000" dirty="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MS Mincho"/>
                        </a:rPr>
                        <a:t>К</a:t>
                      </a:r>
                      <a:endParaRPr lang="ru-RU" sz="1000" dirty="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О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MS Mincho"/>
                        </a:rPr>
                        <a:t>Р</a:t>
                      </a:r>
                      <a:endParaRPr lang="ru-RU" sz="1000" dirty="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А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Н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Б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MS Mincho"/>
                        </a:rPr>
                        <a:t>О</a:t>
                      </a:r>
                      <a:endParaRPr lang="ru-RU" sz="1000" dirty="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Ч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Е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Р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Ь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Ц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О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З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О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Л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О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В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О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И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MS Mincho"/>
                        </a:rPr>
                        <a:t>А</a:t>
                      </a:r>
                      <a:endParaRPr lang="ru-RU" sz="1000" dirty="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Е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Т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Ь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В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Д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Я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Д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Я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О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Г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О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Т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Е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MS Mincho"/>
                        </a:rPr>
                        <a:t>Ц</a:t>
                      </a:r>
                      <a:endParaRPr lang="ru-RU" sz="1000" dirty="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Х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Я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С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В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Е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К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Р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О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В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Ь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Д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Ч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Е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MS Mincho"/>
                        </a:rPr>
                        <a:t>Ж</a:t>
                      </a:r>
                      <a:endParaRPr lang="ru-RU" sz="1000" dirty="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А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MS Mincho"/>
                        </a:rPr>
                        <a:t>Б</a:t>
                      </a:r>
                      <a:endParaRPr lang="ru-RU" sz="1000" dirty="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Н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Е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В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Е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С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Т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К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А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И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И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К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MS Mincho"/>
                        </a:rPr>
                        <a:t>Э</a:t>
                      </a:r>
                      <a:endParaRPr lang="ru-RU" sz="1000" dirty="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MS Mincho"/>
                        </a:rPr>
                        <a:t>Р</a:t>
                      </a:r>
                      <a:endParaRPr lang="ru-RU" sz="1000" dirty="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А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З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О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Л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О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В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К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А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В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З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М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Ь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Ю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MS Mincho"/>
                        </a:rPr>
                        <a:t>Ж</a:t>
                      </a:r>
                      <a:endParaRPr lang="ru-RU" sz="1000" dirty="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MS Mincho"/>
                        </a:rPr>
                        <a:t>Н</a:t>
                      </a:r>
                      <a:endParaRPr lang="ru-RU" sz="1000" dirty="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Ш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У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Р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И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Н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Б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А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Б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К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MS Mincho"/>
                        </a:rPr>
                        <a:t>А</a:t>
                      </a:r>
                      <a:endParaRPr lang="ru-RU" sz="1000" dirty="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К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Р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>
                          <a:latin typeface="Times New Roman"/>
                          <a:ea typeface="MS Mincho"/>
                        </a:rPr>
                        <a:t>Е</a:t>
                      </a:r>
                      <a:endParaRPr lang="ru-RU" sz="100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MS Mincho"/>
                        </a:rPr>
                        <a:t>Ш</a:t>
                      </a:r>
                      <a:endParaRPr lang="ru-RU" sz="1000" dirty="0">
                        <a:latin typeface="Times New Roman"/>
                        <a:ea typeface="MS Mincho"/>
                      </a:endParaRPr>
                    </a:p>
                  </a:txBody>
                  <a:tcPr marL="57638" marR="57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791" name="Прямоугольник 3"/>
          <p:cNvSpPr>
            <a:spLocks noChangeArrowheads="1"/>
          </p:cNvSpPr>
          <p:nvPr/>
        </p:nvSpPr>
        <p:spPr bwMode="auto">
          <a:xfrm>
            <a:off x="250825" y="5661025"/>
            <a:ext cx="85693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Найдите в волшебном квадрате 25 родственников. Читать можно по вертикали, горизонтали и диагонали.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214313"/>
            <a:ext cx="9143999" cy="3286695"/>
          </a:xfrm>
          <a:prstGeom prst="horizontalScroll">
            <a:avLst/>
          </a:prstGeom>
          <a:solidFill>
            <a:srgbClr val="FFFF00">
              <a:alpha val="37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sz="4000" b="1" i="1" dirty="0">
                <a:solidFill>
                  <a:schemeClr val="accent2"/>
                </a:solidFill>
              </a:rPr>
              <a:t>Семья</a:t>
            </a:r>
            <a:r>
              <a:rPr lang="ru-RU" i="1" dirty="0">
                <a:solidFill>
                  <a:schemeClr val="tx1"/>
                </a:solidFill>
              </a:rPr>
              <a:t> –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это малая группа, основанная на браке или кровном родстве, члены которой связаны общностью быта,</a:t>
            </a:r>
            <a:b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взаимной помощью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и ответственностью.</a:t>
            </a:r>
            <a:r>
              <a:rPr lang="ru-RU" sz="4000" dirty="0"/>
              <a:t/>
            </a:r>
            <a:br>
              <a:rPr lang="ru-RU" sz="4000" dirty="0"/>
            </a:br>
            <a:endParaRPr lang="ru-RU" dirty="0"/>
          </a:p>
        </p:txBody>
      </p:sp>
      <p:pic>
        <p:nvPicPr>
          <p:cNvPr id="5" name="Picture 5" descr="http://www.awib.com.au/wp-content/uploads/2013/02/slider1_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91440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7"/>
          <p:cNvSpPr>
            <a:spLocks noChangeArrowheads="1"/>
          </p:cNvSpPr>
          <p:nvPr/>
        </p:nvSpPr>
        <p:spPr bwMode="auto">
          <a:xfrm>
            <a:off x="179512" y="1916113"/>
            <a:ext cx="475252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800" dirty="0"/>
              <a:t>   </a:t>
            </a:r>
            <a:r>
              <a:rPr lang="ru-RU" sz="3200" dirty="0">
                <a:solidFill>
                  <a:schemeClr val="accent2"/>
                </a:solidFill>
              </a:rPr>
              <a:t>Слово восходит к корню «сем», имеющему отношение к семени и продолжению рода. </a:t>
            </a:r>
            <a:endParaRPr lang="ru-RU" sz="2800" dirty="0">
              <a:solidFill>
                <a:schemeClr val="accent2"/>
              </a:solidFill>
            </a:endParaRPr>
          </a:p>
        </p:txBody>
      </p:sp>
      <p:pic>
        <p:nvPicPr>
          <p:cNvPr id="1038" name="Picture 9" descr="family-21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1700213"/>
            <a:ext cx="3348037" cy="2490787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graphicFrame>
        <p:nvGraphicFramePr>
          <p:cNvPr id="2" name="Схема 1"/>
          <p:cNvGraphicFramePr/>
          <p:nvPr/>
        </p:nvGraphicFramePr>
        <p:xfrm>
          <a:off x="611188" y="4437063"/>
          <a:ext cx="8208962" cy="217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39" name="WordArt 24"/>
          <p:cNvSpPr>
            <a:spLocks noChangeArrowheads="1" noChangeShapeType="1" noTextEdit="1"/>
          </p:cNvSpPr>
          <p:nvPr/>
        </p:nvSpPr>
        <p:spPr bwMode="auto">
          <a:xfrm>
            <a:off x="179512" y="217623"/>
            <a:ext cx="8784207" cy="10797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ПРОИСХОЖДЕНИЕ СЛОВА «</a:t>
            </a: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СЕМЬЯ » 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Этапы рождения семьи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solidFill>
                  <a:srgbClr val="C00000"/>
                </a:solidFill>
              </a:rPr>
              <a:t>Расставьте этапы рождения семьи в правильной последовательности.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323528" y="2996952"/>
            <a:ext cx="7858151" cy="364332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2800" dirty="0" smtClean="0"/>
              <a:t>1. Обязанности по отношению к детям.</a:t>
            </a:r>
          </a:p>
          <a:p>
            <a:pPr marL="0" indent="0" eaLnBrk="1" hangingPunct="1">
              <a:buNone/>
            </a:pPr>
            <a:r>
              <a:rPr lang="ru-RU" sz="2800" dirty="0" smtClean="0"/>
              <a:t>2. Образование малой группы.</a:t>
            </a:r>
          </a:p>
          <a:p>
            <a:pPr marL="0" indent="0" eaLnBrk="1" hangingPunct="1">
              <a:buNone/>
            </a:pPr>
            <a:r>
              <a:rPr lang="ru-RU" sz="2800" dirty="0" smtClean="0"/>
              <a:t>3. Брак.</a:t>
            </a:r>
          </a:p>
          <a:p>
            <a:pPr marL="0" indent="0" eaLnBrk="1" hangingPunct="1">
              <a:buNone/>
            </a:pPr>
            <a:r>
              <a:rPr lang="ru-RU" sz="2800" dirty="0" smtClean="0"/>
              <a:t>4. Обязанности относительно друг друга.</a:t>
            </a:r>
          </a:p>
          <a:p>
            <a:pPr marL="0" indent="0" eaLnBrk="1" hangingPunct="1">
              <a:buNone/>
            </a:pPr>
            <a:r>
              <a:rPr lang="ru-RU" sz="2800" dirty="0" smtClean="0"/>
              <a:t>5. Рождение детей.</a:t>
            </a:r>
          </a:p>
          <a:p>
            <a:pPr marL="0" indent="0" eaLnBrk="1" hangingPunct="1">
              <a:buNone/>
            </a:pPr>
            <a:r>
              <a:rPr lang="ru-RU" sz="2800" dirty="0" smtClean="0"/>
              <a:t>6. Встреча.</a:t>
            </a:r>
          </a:p>
          <a:p>
            <a:pPr eaLnBrk="1" hangingPunct="1"/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Этапы </a:t>
            </a:r>
            <a:r>
              <a:rPr lang="ru-RU" b="1" dirty="0"/>
              <a:t>рождения семьи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ru-RU" dirty="0"/>
              <a:t>1. Встреча.</a:t>
            </a:r>
          </a:p>
          <a:p>
            <a:pPr marL="0" indent="0" eaLnBrk="1" hangingPunct="1">
              <a:buNone/>
            </a:pPr>
            <a:r>
              <a:rPr lang="ru-RU" dirty="0"/>
              <a:t>2. </a:t>
            </a:r>
            <a:r>
              <a:rPr lang="ru-RU" dirty="0" smtClean="0"/>
              <a:t>Брак</a:t>
            </a:r>
            <a:r>
              <a:rPr lang="ru-RU" dirty="0"/>
              <a:t>.</a:t>
            </a:r>
          </a:p>
          <a:p>
            <a:pPr marL="0" indent="0" eaLnBrk="1" hangingPunct="1">
              <a:buNone/>
            </a:pPr>
            <a:r>
              <a:rPr lang="ru-RU" dirty="0"/>
              <a:t>3. </a:t>
            </a:r>
            <a:r>
              <a:rPr lang="ru-RU" dirty="0" smtClean="0"/>
              <a:t>Образование </a:t>
            </a:r>
            <a:r>
              <a:rPr lang="ru-RU" dirty="0"/>
              <a:t>малой группы</a:t>
            </a:r>
            <a:r>
              <a:rPr lang="ru-RU" dirty="0" smtClean="0"/>
              <a:t>. </a:t>
            </a:r>
          </a:p>
          <a:p>
            <a:pPr marL="0" indent="0" eaLnBrk="1" hangingPunct="1">
              <a:buNone/>
            </a:pPr>
            <a:r>
              <a:rPr lang="ru-RU" dirty="0"/>
              <a:t>4. </a:t>
            </a:r>
            <a:r>
              <a:rPr lang="ru-RU" dirty="0" smtClean="0"/>
              <a:t>Обязанности </a:t>
            </a:r>
            <a:r>
              <a:rPr lang="ru-RU" dirty="0"/>
              <a:t>относительно друг друга.</a:t>
            </a:r>
          </a:p>
          <a:p>
            <a:pPr marL="0" indent="0" eaLnBrk="1" hangingPunct="1">
              <a:buNone/>
            </a:pPr>
            <a:r>
              <a:rPr lang="ru-RU" dirty="0"/>
              <a:t>5. Рождение детей.</a:t>
            </a:r>
          </a:p>
          <a:p>
            <a:pPr marL="0" indent="0" eaLnBrk="1" hangingPunct="1">
              <a:buNone/>
            </a:pPr>
            <a:r>
              <a:rPr lang="ru-RU" dirty="0"/>
              <a:t>6. </a:t>
            </a:r>
            <a:r>
              <a:rPr lang="ru-RU" dirty="0" smtClean="0"/>
              <a:t>Обязанности по </a:t>
            </a:r>
            <a:r>
              <a:rPr lang="ru-RU" dirty="0"/>
              <a:t>отношению к детям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13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prstGeom prst="horizontalScroll">
            <a:avLst/>
          </a:prstGeom>
          <a:solidFill>
            <a:srgbClr val="FFFF00">
              <a:alpha val="37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400" dirty="0">
              <a:solidFill>
                <a:schemeClr val="tx2">
                  <a:lumMod val="75000"/>
                </a:schemeClr>
              </a:solidFill>
              <a:cs typeface="Aharoni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708920"/>
            <a:ext cx="78101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haroni" pitchFamily="2" charset="-79"/>
                <a:hlinkClick r:id="rId2" tooltip="семейный"/>
              </a:rPr>
              <a:t>БРАК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haroni" pitchFamily="2" charset="-79"/>
              </a:rPr>
              <a:t> – это семейный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haroni" pitchFamily="2" charset="-79"/>
              </a:rPr>
              <a:t>союз двух  супругов.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704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6" name="Picture 2" descr="C:\Documents and Settings\lenovo\Рабочий стол\Семья\0_1b1c_3a76d356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0"/>
            <a:ext cx="5500688" cy="675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lenovo\Рабочий стол\Семья\Ф. Журавлев Перед венц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0" y="-4763"/>
            <a:ext cx="9525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lenovo\Рабочий стол\Семья\Журавлев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0"/>
            <a:ext cx="506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lenovo\Рабочий стол\Семья\Журавле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63" y="0"/>
            <a:ext cx="5837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C00000"/>
                </a:solidFill>
              </a:rPr>
              <a:t> Какие бывают семьи?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274681"/>
              </p:ext>
            </p:extLst>
          </p:nvPr>
        </p:nvGraphicFramePr>
        <p:xfrm>
          <a:off x="251520" y="1656942"/>
          <a:ext cx="8712968" cy="5120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3402750"/>
                <a:gridCol w="2573914"/>
              </a:tblGrid>
              <a:tr h="196521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По числу детей</a:t>
                      </a:r>
                      <a:endParaRPr lang="ru-RU" sz="3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По родственной структуре</a:t>
                      </a:r>
                      <a:endParaRPr lang="ru-RU" sz="3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По</a:t>
                      </a:r>
                      <a:r>
                        <a:rPr lang="ru-RU" sz="3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количеству родителей</a:t>
                      </a:r>
                      <a:endParaRPr lang="ru-RU" sz="3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9" marR="91439"/>
                </a:tc>
              </a:tr>
              <a:tr h="1051779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39" marR="91439"/>
                </a:tc>
              </a:tr>
              <a:tr h="1051779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ru-RU" sz="32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39" marR="91439"/>
                </a:tc>
              </a:tr>
              <a:tr h="1051779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39" marR="91439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Words>1000</Words>
  <Application>Microsoft Office PowerPoint</Application>
  <PresentationFormat>Экран (4:3)</PresentationFormat>
  <Paragraphs>300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  Этапы рождения семьи  Расставьте этапы рождения семьи в правильной последовательности.</vt:lpstr>
      <vt:lpstr>  Этапы рождения семьи  </vt:lpstr>
      <vt:lpstr>Презентация PowerPoint</vt:lpstr>
      <vt:lpstr>Презентация PowerPoint</vt:lpstr>
      <vt:lpstr> Какие бывают семьи?</vt:lpstr>
      <vt:lpstr>    1. По числу детей</vt:lpstr>
      <vt:lpstr>2. По количеству поколений в семье</vt:lpstr>
      <vt:lpstr>3. По количеству родителей</vt:lpstr>
      <vt:lpstr>Виды семьи</vt:lpstr>
      <vt:lpstr>Какие виды семей изображены на картинах?</vt:lpstr>
      <vt:lpstr>Презентация PowerPoint</vt:lpstr>
      <vt:lpstr>Презентация PowerPoint</vt:lpstr>
      <vt:lpstr>Презентация PowerPoint</vt:lpstr>
      <vt:lpstr> Предположите, какое главное предназначения имеет семья  с точки зрения государства?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Шары</dc:title>
  <dc:creator>server</dc:creator>
  <cp:lastModifiedBy>Dom</cp:lastModifiedBy>
  <cp:revision>56</cp:revision>
  <dcterms:created xsi:type="dcterms:W3CDTF">2009-01-31T20:04:26Z</dcterms:created>
  <dcterms:modified xsi:type="dcterms:W3CDTF">2018-01-14T12:15:48Z</dcterms:modified>
</cp:coreProperties>
</file>